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264" r:id="rId6"/>
    <p:sldId id="266" r:id="rId7"/>
    <p:sldId id="269" r:id="rId8"/>
    <p:sldId id="271" r:id="rId9"/>
    <p:sldId id="267" r:id="rId10"/>
    <p:sldId id="270" r:id="rId11"/>
    <p:sldId id="268" r:id="rId12"/>
    <p:sldId id="263" r:id="rId13"/>
    <p:sldId id="262" r:id="rId14"/>
    <p:sldId id="257" r:id="rId15"/>
    <p:sldId id="265" r:id="rId16"/>
    <p:sldId id="259" r:id="rId17"/>
    <p:sldId id="260" r:id="rId18"/>
    <p:sldId id="261" r:id="rId1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88A79-715C-42CA-900B-DE3721E224EF}" v="29" dt="2022-05-05T17:19:43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3F49F6-3EC8-4D18-92BF-56ECBBC14291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7BBB068-3239-4BAF-9D50-4B98C2C759C1}">
      <dgm:prSet phldrT="[Texto]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r>
            <a:rPr lang="ca-ES"/>
            <a:t> </a:t>
          </a:r>
          <a:endParaRPr lang="es-ES"/>
        </a:p>
      </dgm:t>
    </dgm:pt>
    <dgm:pt modelId="{2A9656CF-B325-42A8-BCFA-BBB2AA6CA9D5}" type="parTrans" cxnId="{87D7BF27-814B-43E9-9115-81E135DA4D79}">
      <dgm:prSet/>
      <dgm:spPr/>
      <dgm:t>
        <a:bodyPr/>
        <a:lstStyle/>
        <a:p>
          <a:endParaRPr lang="es-ES"/>
        </a:p>
      </dgm:t>
    </dgm:pt>
    <dgm:pt modelId="{D5640CE9-03B2-4E40-B2E5-1EFC768BBC9E}" type="sibTrans" cxnId="{87D7BF27-814B-43E9-9115-81E135DA4D79}">
      <dgm:prSet/>
      <dgm:spPr/>
      <dgm:t>
        <a:bodyPr/>
        <a:lstStyle/>
        <a:p>
          <a:endParaRPr lang="es-ES"/>
        </a:p>
      </dgm:t>
    </dgm:pt>
    <dgm:pt modelId="{62C287DF-7976-489E-9DB6-35793195493B}">
      <dgm:prSet phldrT="[Texto]"/>
      <dgm:spPr/>
      <dgm:t>
        <a:bodyPr/>
        <a:lstStyle/>
        <a:p>
          <a:r>
            <a:rPr lang="ca-ES">
              <a:latin typeface="Biome" panose="020B0503030204020804" pitchFamily="34" charset="0"/>
              <a:cs typeface="Biome" panose="020B0503030204020804" pitchFamily="34" charset="0"/>
            </a:rPr>
            <a:t>Atributs del producte</a:t>
          </a:r>
          <a:endParaRPr lang="es-ES">
            <a:latin typeface="Biome" panose="020B0503030204020804" pitchFamily="34" charset="0"/>
            <a:cs typeface="Biome" panose="020B0503030204020804" pitchFamily="34" charset="0"/>
          </a:endParaRPr>
        </a:p>
      </dgm:t>
    </dgm:pt>
    <dgm:pt modelId="{2E4624DD-484D-46C0-81B5-27C528CA681B}" type="parTrans" cxnId="{C1274967-F0F7-4DAB-9127-FE760CB7C7C3}">
      <dgm:prSet/>
      <dgm:spPr/>
      <dgm:t>
        <a:bodyPr/>
        <a:lstStyle/>
        <a:p>
          <a:endParaRPr lang="es-ES"/>
        </a:p>
      </dgm:t>
    </dgm:pt>
    <dgm:pt modelId="{438C6A63-66FE-4B26-8D9D-92B7F7A8E665}" type="sibTrans" cxnId="{C1274967-F0F7-4DAB-9127-FE760CB7C7C3}">
      <dgm:prSet/>
      <dgm:spPr/>
      <dgm:t>
        <a:bodyPr/>
        <a:lstStyle/>
        <a:p>
          <a:endParaRPr lang="es-ES"/>
        </a:p>
      </dgm:t>
    </dgm:pt>
    <dgm:pt modelId="{250DA7B1-EDCD-428F-A64C-7F1BE9E5F1E8}">
      <dgm:prSet phldrT="[Texto]"/>
      <dgm:spPr/>
      <dgm:t>
        <a:bodyPr/>
        <a:lstStyle/>
        <a:p>
          <a:r>
            <a:rPr lang="ca-ES">
              <a:latin typeface="Biome" panose="020B0503030204020804" pitchFamily="34" charset="0"/>
              <a:cs typeface="Biome" panose="020B0503030204020804" pitchFamily="34" charset="0"/>
            </a:rPr>
            <a:t>Benefici pel client</a:t>
          </a:r>
          <a:endParaRPr lang="es-ES">
            <a:latin typeface="Biome" panose="020B0503030204020804" pitchFamily="34" charset="0"/>
            <a:cs typeface="Biome" panose="020B0503030204020804" pitchFamily="34" charset="0"/>
          </a:endParaRPr>
        </a:p>
      </dgm:t>
    </dgm:pt>
    <dgm:pt modelId="{CFEFE742-2352-4AB2-A7D8-7050DE6784AE}" type="parTrans" cxnId="{D1519665-DD1B-4F66-82FC-4D781D2A7F6E}">
      <dgm:prSet/>
      <dgm:spPr/>
      <dgm:t>
        <a:bodyPr/>
        <a:lstStyle/>
        <a:p>
          <a:endParaRPr lang="es-ES"/>
        </a:p>
      </dgm:t>
    </dgm:pt>
    <dgm:pt modelId="{10A68E85-40E4-4924-8350-5640C120687F}" type="sibTrans" cxnId="{D1519665-DD1B-4F66-82FC-4D781D2A7F6E}">
      <dgm:prSet/>
      <dgm:spPr/>
      <dgm:t>
        <a:bodyPr/>
        <a:lstStyle/>
        <a:p>
          <a:endParaRPr lang="es-ES"/>
        </a:p>
      </dgm:t>
    </dgm:pt>
    <dgm:pt modelId="{DAD30AF7-4AF1-4A61-9F49-ADC983CD4A33}">
      <dgm:prSet phldrT="[Texto]"/>
      <dgm:spPr/>
      <dgm:t>
        <a:bodyPr/>
        <a:lstStyle/>
        <a:p>
          <a:r>
            <a:rPr lang="ca-ES">
              <a:latin typeface="Biome" panose="020B0503030204020804" pitchFamily="34" charset="0"/>
              <a:cs typeface="Biome" panose="020B0503030204020804" pitchFamily="34" charset="0"/>
            </a:rPr>
            <a:t>País o àrea geogràfica</a:t>
          </a:r>
          <a:endParaRPr lang="es-ES">
            <a:latin typeface="Biome" panose="020B0503030204020804" pitchFamily="34" charset="0"/>
            <a:cs typeface="Biome" panose="020B0503030204020804" pitchFamily="34" charset="0"/>
          </a:endParaRPr>
        </a:p>
      </dgm:t>
    </dgm:pt>
    <dgm:pt modelId="{622E17FC-9B6C-4F0B-B990-D69220F0F473}" type="parTrans" cxnId="{132B345D-728F-48F7-8B2D-33CBD5896647}">
      <dgm:prSet/>
      <dgm:spPr/>
      <dgm:t>
        <a:bodyPr/>
        <a:lstStyle/>
        <a:p>
          <a:endParaRPr lang="es-ES"/>
        </a:p>
      </dgm:t>
    </dgm:pt>
    <dgm:pt modelId="{30D303B2-898A-402E-BEFF-89A38678A5DC}" type="sibTrans" cxnId="{132B345D-728F-48F7-8B2D-33CBD5896647}">
      <dgm:prSet/>
      <dgm:spPr/>
      <dgm:t>
        <a:bodyPr/>
        <a:lstStyle/>
        <a:p>
          <a:endParaRPr lang="es-ES"/>
        </a:p>
      </dgm:t>
    </dgm:pt>
    <dgm:pt modelId="{DF7F3BBC-E2A4-4384-8030-6D392DFC5307}">
      <dgm:prSet phldrT="[Texto]"/>
      <dgm:spPr/>
      <dgm:t>
        <a:bodyPr/>
        <a:lstStyle/>
        <a:p>
          <a:r>
            <a:rPr lang="ca-ES">
              <a:latin typeface="Biome" panose="020B0503030204020804" pitchFamily="34" charset="0"/>
              <a:cs typeface="Biome" panose="020B0503030204020804" pitchFamily="34" charset="0"/>
            </a:rPr>
            <a:t>Qualitat-preu</a:t>
          </a:r>
          <a:endParaRPr lang="es-ES">
            <a:latin typeface="Biome" panose="020B0503030204020804" pitchFamily="34" charset="0"/>
            <a:cs typeface="Biome" panose="020B0503030204020804" pitchFamily="34" charset="0"/>
          </a:endParaRPr>
        </a:p>
      </dgm:t>
    </dgm:pt>
    <dgm:pt modelId="{E0769899-E4FD-4764-86D7-D9273F5618FB}" type="parTrans" cxnId="{DC654762-5F21-46C8-B566-7894AAA13E59}">
      <dgm:prSet/>
      <dgm:spPr/>
      <dgm:t>
        <a:bodyPr/>
        <a:lstStyle/>
        <a:p>
          <a:endParaRPr lang="es-ES"/>
        </a:p>
      </dgm:t>
    </dgm:pt>
    <dgm:pt modelId="{59F2F6A7-438C-46DA-87DE-449A84C52D01}" type="sibTrans" cxnId="{DC654762-5F21-46C8-B566-7894AAA13E59}">
      <dgm:prSet/>
      <dgm:spPr/>
      <dgm:t>
        <a:bodyPr/>
        <a:lstStyle/>
        <a:p>
          <a:endParaRPr lang="es-ES"/>
        </a:p>
      </dgm:t>
    </dgm:pt>
    <dgm:pt modelId="{FDB3AC40-3AAD-4BB0-BB3F-7D1A1F1AF2D5}" type="pres">
      <dgm:prSet presAssocID="{863F49F6-3EC8-4D18-92BF-56ECBBC1429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DDB9A61-8E1C-427C-81A6-7BE8B9A54035}" type="pres">
      <dgm:prSet presAssocID="{67BBB068-3239-4BAF-9D50-4B98C2C759C1}" presName="centerShape" presStyleLbl="node0" presStyleIdx="0" presStyleCnt="1" custLinFactNeighborX="407" custLinFactNeighborY="-2008"/>
      <dgm:spPr/>
    </dgm:pt>
    <dgm:pt modelId="{5429F4AC-25B2-4240-BB81-5485A78B9B21}" type="pres">
      <dgm:prSet presAssocID="{62C287DF-7976-489E-9DB6-35793195493B}" presName="node" presStyleLbl="node1" presStyleIdx="0" presStyleCnt="4" custScaleX="124279" custScaleY="117808">
        <dgm:presLayoutVars>
          <dgm:bulletEnabled val="1"/>
        </dgm:presLayoutVars>
      </dgm:prSet>
      <dgm:spPr/>
    </dgm:pt>
    <dgm:pt modelId="{E021A9BE-B745-44F7-9279-D354E36DED85}" type="pres">
      <dgm:prSet presAssocID="{62C287DF-7976-489E-9DB6-35793195493B}" presName="dummy" presStyleCnt="0"/>
      <dgm:spPr/>
    </dgm:pt>
    <dgm:pt modelId="{DC49873D-0A32-48F8-973C-4383301ECDE1}" type="pres">
      <dgm:prSet presAssocID="{438C6A63-66FE-4B26-8D9D-92B7F7A8E665}" presName="sibTrans" presStyleLbl="sibTrans2D1" presStyleIdx="0" presStyleCnt="4"/>
      <dgm:spPr/>
    </dgm:pt>
    <dgm:pt modelId="{59D9D23B-1407-45E2-96C0-DF38017874E3}" type="pres">
      <dgm:prSet presAssocID="{250DA7B1-EDCD-428F-A64C-7F1BE9E5F1E8}" presName="node" presStyleLbl="node1" presStyleIdx="1" presStyleCnt="4" custScaleX="124279" custScaleY="117808">
        <dgm:presLayoutVars>
          <dgm:bulletEnabled val="1"/>
        </dgm:presLayoutVars>
      </dgm:prSet>
      <dgm:spPr/>
    </dgm:pt>
    <dgm:pt modelId="{7220FA10-E930-47F4-AC20-6B8B2D27D0BA}" type="pres">
      <dgm:prSet presAssocID="{250DA7B1-EDCD-428F-A64C-7F1BE9E5F1E8}" presName="dummy" presStyleCnt="0"/>
      <dgm:spPr/>
    </dgm:pt>
    <dgm:pt modelId="{2BA97704-EA51-40D3-AE93-158011F3DDF4}" type="pres">
      <dgm:prSet presAssocID="{10A68E85-40E4-4924-8350-5640C120687F}" presName="sibTrans" presStyleLbl="sibTrans2D1" presStyleIdx="1" presStyleCnt="4"/>
      <dgm:spPr/>
    </dgm:pt>
    <dgm:pt modelId="{AF0A148D-9547-423E-925C-05E0D612E4DB}" type="pres">
      <dgm:prSet presAssocID="{DF7F3BBC-E2A4-4384-8030-6D392DFC5307}" presName="node" presStyleLbl="node1" presStyleIdx="2" presStyleCnt="4" custScaleX="124279" custScaleY="117808">
        <dgm:presLayoutVars>
          <dgm:bulletEnabled val="1"/>
        </dgm:presLayoutVars>
      </dgm:prSet>
      <dgm:spPr/>
    </dgm:pt>
    <dgm:pt modelId="{6C0F2D7E-5609-466C-938E-2B43F8769A38}" type="pres">
      <dgm:prSet presAssocID="{DF7F3BBC-E2A4-4384-8030-6D392DFC5307}" presName="dummy" presStyleCnt="0"/>
      <dgm:spPr/>
    </dgm:pt>
    <dgm:pt modelId="{21ED9525-CCDB-41E0-BD5A-01BDD7AA1561}" type="pres">
      <dgm:prSet presAssocID="{59F2F6A7-438C-46DA-87DE-449A84C52D01}" presName="sibTrans" presStyleLbl="sibTrans2D1" presStyleIdx="2" presStyleCnt="4"/>
      <dgm:spPr/>
    </dgm:pt>
    <dgm:pt modelId="{0075644C-96AA-4F97-B0F5-D053B1309528}" type="pres">
      <dgm:prSet presAssocID="{DAD30AF7-4AF1-4A61-9F49-ADC983CD4A33}" presName="node" presStyleLbl="node1" presStyleIdx="3" presStyleCnt="4" custScaleX="124279" custScaleY="117808">
        <dgm:presLayoutVars>
          <dgm:bulletEnabled val="1"/>
        </dgm:presLayoutVars>
      </dgm:prSet>
      <dgm:spPr/>
    </dgm:pt>
    <dgm:pt modelId="{A433BAEE-C04A-498B-87FD-AA6F7243B4A4}" type="pres">
      <dgm:prSet presAssocID="{DAD30AF7-4AF1-4A61-9F49-ADC983CD4A33}" presName="dummy" presStyleCnt="0"/>
      <dgm:spPr/>
    </dgm:pt>
    <dgm:pt modelId="{0C59317B-3ACB-4B7D-937A-709D24DD15EB}" type="pres">
      <dgm:prSet presAssocID="{30D303B2-898A-402E-BEFF-89A38678A5DC}" presName="sibTrans" presStyleLbl="sibTrans2D1" presStyleIdx="3" presStyleCnt="4"/>
      <dgm:spPr/>
    </dgm:pt>
  </dgm:ptLst>
  <dgm:cxnLst>
    <dgm:cxn modelId="{87D7BF27-814B-43E9-9115-81E135DA4D79}" srcId="{863F49F6-3EC8-4D18-92BF-56ECBBC14291}" destId="{67BBB068-3239-4BAF-9D50-4B98C2C759C1}" srcOrd="0" destOrd="0" parTransId="{2A9656CF-B325-42A8-BCFA-BBB2AA6CA9D5}" sibTransId="{D5640CE9-03B2-4E40-B2E5-1EFC768BBC9E}"/>
    <dgm:cxn modelId="{22AA7B5C-8F4C-4D67-9949-5FC8FE8AF1DF}" type="presOf" srcId="{250DA7B1-EDCD-428F-A64C-7F1BE9E5F1E8}" destId="{59D9D23B-1407-45E2-96C0-DF38017874E3}" srcOrd="0" destOrd="0" presId="urn:microsoft.com/office/officeart/2005/8/layout/radial6"/>
    <dgm:cxn modelId="{132B345D-728F-48F7-8B2D-33CBD5896647}" srcId="{67BBB068-3239-4BAF-9D50-4B98C2C759C1}" destId="{DAD30AF7-4AF1-4A61-9F49-ADC983CD4A33}" srcOrd="3" destOrd="0" parTransId="{622E17FC-9B6C-4F0B-B990-D69220F0F473}" sibTransId="{30D303B2-898A-402E-BEFF-89A38678A5DC}"/>
    <dgm:cxn modelId="{35F61E62-9050-40AE-A81A-666BDDCE75D2}" type="presOf" srcId="{30D303B2-898A-402E-BEFF-89A38678A5DC}" destId="{0C59317B-3ACB-4B7D-937A-709D24DD15EB}" srcOrd="0" destOrd="0" presId="urn:microsoft.com/office/officeart/2005/8/layout/radial6"/>
    <dgm:cxn modelId="{DC654762-5F21-46C8-B566-7894AAA13E59}" srcId="{67BBB068-3239-4BAF-9D50-4B98C2C759C1}" destId="{DF7F3BBC-E2A4-4384-8030-6D392DFC5307}" srcOrd="2" destOrd="0" parTransId="{E0769899-E4FD-4764-86D7-D9273F5618FB}" sibTransId="{59F2F6A7-438C-46DA-87DE-449A84C52D01}"/>
    <dgm:cxn modelId="{D1519665-DD1B-4F66-82FC-4D781D2A7F6E}" srcId="{67BBB068-3239-4BAF-9D50-4B98C2C759C1}" destId="{250DA7B1-EDCD-428F-A64C-7F1BE9E5F1E8}" srcOrd="1" destOrd="0" parTransId="{CFEFE742-2352-4AB2-A7D8-7050DE6784AE}" sibTransId="{10A68E85-40E4-4924-8350-5640C120687F}"/>
    <dgm:cxn modelId="{C1274967-F0F7-4DAB-9127-FE760CB7C7C3}" srcId="{67BBB068-3239-4BAF-9D50-4B98C2C759C1}" destId="{62C287DF-7976-489E-9DB6-35793195493B}" srcOrd="0" destOrd="0" parTransId="{2E4624DD-484D-46C0-81B5-27C528CA681B}" sibTransId="{438C6A63-66FE-4B26-8D9D-92B7F7A8E665}"/>
    <dgm:cxn modelId="{7FEF7E4F-03FE-4B5D-A7FA-09C61DAFE94C}" type="presOf" srcId="{67BBB068-3239-4BAF-9D50-4B98C2C759C1}" destId="{8DDB9A61-8E1C-427C-81A6-7BE8B9A54035}" srcOrd="0" destOrd="0" presId="urn:microsoft.com/office/officeart/2005/8/layout/radial6"/>
    <dgm:cxn modelId="{7759E14F-C7D1-443D-8054-A18EC5BBFF0E}" type="presOf" srcId="{59F2F6A7-438C-46DA-87DE-449A84C52D01}" destId="{21ED9525-CCDB-41E0-BD5A-01BDD7AA1561}" srcOrd="0" destOrd="0" presId="urn:microsoft.com/office/officeart/2005/8/layout/radial6"/>
    <dgm:cxn modelId="{7940F680-7E9F-4FF6-9A31-C73E8676BA6F}" type="presOf" srcId="{10A68E85-40E4-4924-8350-5640C120687F}" destId="{2BA97704-EA51-40D3-AE93-158011F3DDF4}" srcOrd="0" destOrd="0" presId="urn:microsoft.com/office/officeart/2005/8/layout/radial6"/>
    <dgm:cxn modelId="{762E6787-EB0A-4A9A-8367-6CAFA0E77CF5}" type="presOf" srcId="{62C287DF-7976-489E-9DB6-35793195493B}" destId="{5429F4AC-25B2-4240-BB81-5485A78B9B21}" srcOrd="0" destOrd="0" presId="urn:microsoft.com/office/officeart/2005/8/layout/radial6"/>
    <dgm:cxn modelId="{E2FD368F-9F1F-42E9-830B-05AA873C1734}" type="presOf" srcId="{438C6A63-66FE-4B26-8D9D-92B7F7A8E665}" destId="{DC49873D-0A32-48F8-973C-4383301ECDE1}" srcOrd="0" destOrd="0" presId="urn:microsoft.com/office/officeart/2005/8/layout/radial6"/>
    <dgm:cxn modelId="{55394998-35FA-47BC-829E-EF86B964CC67}" type="presOf" srcId="{863F49F6-3EC8-4D18-92BF-56ECBBC14291}" destId="{FDB3AC40-3AAD-4BB0-BB3F-7D1A1F1AF2D5}" srcOrd="0" destOrd="0" presId="urn:microsoft.com/office/officeart/2005/8/layout/radial6"/>
    <dgm:cxn modelId="{522253A3-8B42-4D55-A2D6-092195567E0C}" type="presOf" srcId="{DF7F3BBC-E2A4-4384-8030-6D392DFC5307}" destId="{AF0A148D-9547-423E-925C-05E0D612E4DB}" srcOrd="0" destOrd="0" presId="urn:microsoft.com/office/officeart/2005/8/layout/radial6"/>
    <dgm:cxn modelId="{842692B3-5ADA-4507-828E-7C632D9F850C}" type="presOf" srcId="{DAD30AF7-4AF1-4A61-9F49-ADC983CD4A33}" destId="{0075644C-96AA-4F97-B0F5-D053B1309528}" srcOrd="0" destOrd="0" presId="urn:microsoft.com/office/officeart/2005/8/layout/radial6"/>
    <dgm:cxn modelId="{88685137-1234-4E3A-8E17-DE65A2979AB9}" type="presParOf" srcId="{FDB3AC40-3AAD-4BB0-BB3F-7D1A1F1AF2D5}" destId="{8DDB9A61-8E1C-427C-81A6-7BE8B9A54035}" srcOrd="0" destOrd="0" presId="urn:microsoft.com/office/officeart/2005/8/layout/radial6"/>
    <dgm:cxn modelId="{343695E8-6BF8-4743-8BF1-92C473DDC648}" type="presParOf" srcId="{FDB3AC40-3AAD-4BB0-BB3F-7D1A1F1AF2D5}" destId="{5429F4AC-25B2-4240-BB81-5485A78B9B21}" srcOrd="1" destOrd="0" presId="urn:microsoft.com/office/officeart/2005/8/layout/radial6"/>
    <dgm:cxn modelId="{9E261D63-94F1-48D6-8149-3D7EBA3E0477}" type="presParOf" srcId="{FDB3AC40-3AAD-4BB0-BB3F-7D1A1F1AF2D5}" destId="{E021A9BE-B745-44F7-9279-D354E36DED85}" srcOrd="2" destOrd="0" presId="urn:microsoft.com/office/officeart/2005/8/layout/radial6"/>
    <dgm:cxn modelId="{E013FFEF-0CB6-4553-A911-8C1CBC7BF580}" type="presParOf" srcId="{FDB3AC40-3AAD-4BB0-BB3F-7D1A1F1AF2D5}" destId="{DC49873D-0A32-48F8-973C-4383301ECDE1}" srcOrd="3" destOrd="0" presId="urn:microsoft.com/office/officeart/2005/8/layout/radial6"/>
    <dgm:cxn modelId="{3D35BADB-8CE0-4CFE-A8DD-7F0BFAE4128D}" type="presParOf" srcId="{FDB3AC40-3AAD-4BB0-BB3F-7D1A1F1AF2D5}" destId="{59D9D23B-1407-45E2-96C0-DF38017874E3}" srcOrd="4" destOrd="0" presId="urn:microsoft.com/office/officeart/2005/8/layout/radial6"/>
    <dgm:cxn modelId="{046ABE5A-2EEF-47F5-8046-AEAE2E29FCBE}" type="presParOf" srcId="{FDB3AC40-3AAD-4BB0-BB3F-7D1A1F1AF2D5}" destId="{7220FA10-E930-47F4-AC20-6B8B2D27D0BA}" srcOrd="5" destOrd="0" presId="urn:microsoft.com/office/officeart/2005/8/layout/radial6"/>
    <dgm:cxn modelId="{42F41CFA-404E-42A2-A64D-F91F92D1AF94}" type="presParOf" srcId="{FDB3AC40-3AAD-4BB0-BB3F-7D1A1F1AF2D5}" destId="{2BA97704-EA51-40D3-AE93-158011F3DDF4}" srcOrd="6" destOrd="0" presId="urn:microsoft.com/office/officeart/2005/8/layout/radial6"/>
    <dgm:cxn modelId="{EB4EE8B0-DD28-4811-9B13-7A2A6341D2A2}" type="presParOf" srcId="{FDB3AC40-3AAD-4BB0-BB3F-7D1A1F1AF2D5}" destId="{AF0A148D-9547-423E-925C-05E0D612E4DB}" srcOrd="7" destOrd="0" presId="urn:microsoft.com/office/officeart/2005/8/layout/radial6"/>
    <dgm:cxn modelId="{1EE8DCB4-F375-4485-877A-B54E34E9DFA5}" type="presParOf" srcId="{FDB3AC40-3AAD-4BB0-BB3F-7D1A1F1AF2D5}" destId="{6C0F2D7E-5609-466C-938E-2B43F8769A38}" srcOrd="8" destOrd="0" presId="urn:microsoft.com/office/officeart/2005/8/layout/radial6"/>
    <dgm:cxn modelId="{62647C65-0278-42DF-AE06-1AC0778DF759}" type="presParOf" srcId="{FDB3AC40-3AAD-4BB0-BB3F-7D1A1F1AF2D5}" destId="{21ED9525-CCDB-41E0-BD5A-01BDD7AA1561}" srcOrd="9" destOrd="0" presId="urn:microsoft.com/office/officeart/2005/8/layout/radial6"/>
    <dgm:cxn modelId="{76A61622-0711-49EC-A54D-FAD5CFB69CA9}" type="presParOf" srcId="{FDB3AC40-3AAD-4BB0-BB3F-7D1A1F1AF2D5}" destId="{0075644C-96AA-4F97-B0F5-D053B1309528}" srcOrd="10" destOrd="0" presId="urn:microsoft.com/office/officeart/2005/8/layout/radial6"/>
    <dgm:cxn modelId="{F8DF1E95-E54B-497A-830A-6A73C4CAE458}" type="presParOf" srcId="{FDB3AC40-3AAD-4BB0-BB3F-7D1A1F1AF2D5}" destId="{A433BAEE-C04A-498B-87FD-AA6F7243B4A4}" srcOrd="11" destOrd="0" presId="urn:microsoft.com/office/officeart/2005/8/layout/radial6"/>
    <dgm:cxn modelId="{9F54C4AA-4084-46B5-8C64-C6FD8A752491}" type="presParOf" srcId="{FDB3AC40-3AAD-4BB0-BB3F-7D1A1F1AF2D5}" destId="{0C59317B-3ACB-4B7D-937A-709D24DD15E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9317B-3ACB-4B7D-937A-709D24DD15EB}">
      <dsp:nvSpPr>
        <dsp:cNvPr id="0" name=""/>
        <dsp:cNvSpPr/>
      </dsp:nvSpPr>
      <dsp:spPr>
        <a:xfrm>
          <a:off x="2797236" y="355304"/>
          <a:ext cx="2372938" cy="2372938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ED9525-CCDB-41E0-BD5A-01BDD7AA1561}">
      <dsp:nvSpPr>
        <dsp:cNvPr id="0" name=""/>
        <dsp:cNvSpPr/>
      </dsp:nvSpPr>
      <dsp:spPr>
        <a:xfrm>
          <a:off x="2797236" y="355304"/>
          <a:ext cx="2372938" cy="2372938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A97704-EA51-40D3-AE93-158011F3DDF4}">
      <dsp:nvSpPr>
        <dsp:cNvPr id="0" name=""/>
        <dsp:cNvSpPr/>
      </dsp:nvSpPr>
      <dsp:spPr>
        <a:xfrm>
          <a:off x="2797236" y="355304"/>
          <a:ext cx="2372938" cy="2372938"/>
        </a:xfrm>
        <a:prstGeom prst="blockArc">
          <a:avLst>
            <a:gd name="adj1" fmla="val 0"/>
            <a:gd name="adj2" fmla="val 540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49873D-0A32-48F8-973C-4383301ECDE1}">
      <dsp:nvSpPr>
        <dsp:cNvPr id="0" name=""/>
        <dsp:cNvSpPr/>
      </dsp:nvSpPr>
      <dsp:spPr>
        <a:xfrm>
          <a:off x="2797236" y="355304"/>
          <a:ext cx="2372938" cy="2372938"/>
        </a:xfrm>
        <a:prstGeom prst="blockArc">
          <a:avLst>
            <a:gd name="adj1" fmla="val 16200000"/>
            <a:gd name="adj2" fmla="val 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DB9A61-8E1C-427C-81A6-7BE8B9A54035}">
      <dsp:nvSpPr>
        <dsp:cNvPr id="0" name=""/>
        <dsp:cNvSpPr/>
      </dsp:nvSpPr>
      <dsp:spPr>
        <a:xfrm>
          <a:off x="3446547" y="948639"/>
          <a:ext cx="1093184" cy="1093184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4600" kern="1200"/>
            <a:t> </a:t>
          </a:r>
          <a:endParaRPr lang="es-ES" sz="4600" kern="1200"/>
        </a:p>
      </dsp:txBody>
      <dsp:txXfrm>
        <a:off x="3606640" y="1108732"/>
        <a:ext cx="772998" cy="772998"/>
      </dsp:txXfrm>
    </dsp:sp>
    <dsp:sp modelId="{5429F4AC-25B2-4240-BB81-5485A78B9B21}">
      <dsp:nvSpPr>
        <dsp:cNvPr id="0" name=""/>
        <dsp:cNvSpPr/>
      </dsp:nvSpPr>
      <dsp:spPr>
        <a:xfrm>
          <a:off x="3508196" y="-67897"/>
          <a:ext cx="951019" cy="9015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900" kern="1200">
              <a:latin typeface="Biome" panose="020B0503030204020804" pitchFamily="34" charset="0"/>
              <a:cs typeface="Biome" panose="020B0503030204020804" pitchFamily="34" charset="0"/>
            </a:rPr>
            <a:t>Atributs del producte</a:t>
          </a:r>
          <a:endParaRPr lang="es-ES" sz="900" kern="1200">
            <a:latin typeface="Biome" panose="020B0503030204020804" pitchFamily="34" charset="0"/>
            <a:cs typeface="Biome" panose="020B0503030204020804" pitchFamily="34" charset="0"/>
          </a:endParaRPr>
        </a:p>
      </dsp:txBody>
      <dsp:txXfrm>
        <a:off x="3647470" y="64125"/>
        <a:ext cx="672471" cy="637457"/>
      </dsp:txXfrm>
    </dsp:sp>
    <dsp:sp modelId="{59D9D23B-1407-45E2-96C0-DF38017874E3}">
      <dsp:nvSpPr>
        <dsp:cNvPr id="0" name=""/>
        <dsp:cNvSpPr/>
      </dsp:nvSpPr>
      <dsp:spPr>
        <a:xfrm>
          <a:off x="4667117" y="1091023"/>
          <a:ext cx="951019" cy="9015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900" kern="1200">
              <a:latin typeface="Biome" panose="020B0503030204020804" pitchFamily="34" charset="0"/>
              <a:cs typeface="Biome" panose="020B0503030204020804" pitchFamily="34" charset="0"/>
            </a:rPr>
            <a:t>Benefici pel client</a:t>
          </a:r>
          <a:endParaRPr lang="es-ES" sz="900" kern="1200">
            <a:latin typeface="Biome" panose="020B0503030204020804" pitchFamily="34" charset="0"/>
            <a:cs typeface="Biome" panose="020B0503030204020804" pitchFamily="34" charset="0"/>
          </a:endParaRPr>
        </a:p>
      </dsp:txBody>
      <dsp:txXfrm>
        <a:off x="4806391" y="1223045"/>
        <a:ext cx="672471" cy="637457"/>
      </dsp:txXfrm>
    </dsp:sp>
    <dsp:sp modelId="{AF0A148D-9547-423E-925C-05E0D612E4DB}">
      <dsp:nvSpPr>
        <dsp:cNvPr id="0" name=""/>
        <dsp:cNvSpPr/>
      </dsp:nvSpPr>
      <dsp:spPr>
        <a:xfrm>
          <a:off x="3508196" y="2249944"/>
          <a:ext cx="951019" cy="9015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900" kern="1200">
              <a:latin typeface="Biome" panose="020B0503030204020804" pitchFamily="34" charset="0"/>
              <a:cs typeface="Biome" panose="020B0503030204020804" pitchFamily="34" charset="0"/>
            </a:rPr>
            <a:t>Qualitat-preu</a:t>
          </a:r>
          <a:endParaRPr lang="es-ES" sz="900" kern="1200">
            <a:latin typeface="Biome" panose="020B0503030204020804" pitchFamily="34" charset="0"/>
            <a:cs typeface="Biome" panose="020B0503030204020804" pitchFamily="34" charset="0"/>
          </a:endParaRPr>
        </a:p>
      </dsp:txBody>
      <dsp:txXfrm>
        <a:off x="3647470" y="2381966"/>
        <a:ext cx="672471" cy="637457"/>
      </dsp:txXfrm>
    </dsp:sp>
    <dsp:sp modelId="{0075644C-96AA-4F97-B0F5-D053B1309528}">
      <dsp:nvSpPr>
        <dsp:cNvPr id="0" name=""/>
        <dsp:cNvSpPr/>
      </dsp:nvSpPr>
      <dsp:spPr>
        <a:xfrm>
          <a:off x="2349275" y="1091023"/>
          <a:ext cx="951019" cy="9015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900" kern="1200">
              <a:latin typeface="Biome" panose="020B0503030204020804" pitchFamily="34" charset="0"/>
              <a:cs typeface="Biome" panose="020B0503030204020804" pitchFamily="34" charset="0"/>
            </a:rPr>
            <a:t>País o àrea geogràfica</a:t>
          </a:r>
          <a:endParaRPr lang="es-ES" sz="900" kern="1200">
            <a:latin typeface="Biome" panose="020B0503030204020804" pitchFamily="34" charset="0"/>
            <a:cs typeface="Biome" panose="020B0503030204020804" pitchFamily="34" charset="0"/>
          </a:endParaRPr>
        </a:p>
      </dsp:txBody>
      <dsp:txXfrm>
        <a:off x="2488549" y="1223045"/>
        <a:ext cx="672471" cy="637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2FF7D-7586-412D-9B57-FC47A217A2E3}" type="datetimeFigureOut">
              <a:rPr lang="es-ES" smtClean="0"/>
              <a:t>19/05/2022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A59BF-A79C-46E3-BCDE-2C0F5B81D2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607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1722-BB58-458C-B8AD-CA74D7DBAB18}" type="datetimeFigureOut">
              <a:rPr lang="es-ES" smtClean="0"/>
              <a:t>19/05/2022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B464-04E0-40A3-8D7F-53BA2364F9C7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C185F7-42EA-461F-BB0D-088D2BECA4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" y="515"/>
            <a:ext cx="12190168" cy="6856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953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1722-BB58-458C-B8AD-CA74D7DBAB18}" type="datetimeFigureOut">
              <a:rPr lang="es-ES" smtClean="0"/>
              <a:t>19/05/2022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B464-04E0-40A3-8D7F-53BA2364F9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99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1722-BB58-458C-B8AD-CA74D7DBAB18}" type="datetimeFigureOut">
              <a:rPr lang="es-ES" smtClean="0"/>
              <a:t>19/05/2022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B464-04E0-40A3-8D7F-53BA2364F9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63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1722-BB58-458C-B8AD-CA74D7DBAB18}" type="datetimeFigureOut">
              <a:rPr lang="es-ES" smtClean="0"/>
              <a:t>19/05/2022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B464-04E0-40A3-8D7F-53BA2364F9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36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1722-BB58-458C-B8AD-CA74D7DBAB18}" type="datetimeFigureOut">
              <a:rPr lang="es-ES" smtClean="0"/>
              <a:t>19/05/2022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B464-04E0-40A3-8D7F-53BA2364F9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46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1722-BB58-458C-B8AD-CA74D7DBAB18}" type="datetimeFigureOut">
              <a:rPr lang="es-ES" smtClean="0"/>
              <a:t>19/05/2022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B464-04E0-40A3-8D7F-53BA2364F9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08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1722-BB58-458C-B8AD-CA74D7DBAB18}" type="datetimeFigureOut">
              <a:rPr lang="es-ES" smtClean="0"/>
              <a:t>19/05/2022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B464-04E0-40A3-8D7F-53BA2364F9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87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1722-BB58-458C-B8AD-CA74D7DBAB18}" type="datetimeFigureOut">
              <a:rPr lang="es-ES" smtClean="0"/>
              <a:t>19/05/2022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B464-04E0-40A3-8D7F-53BA2364F9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812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1722-BB58-458C-B8AD-CA74D7DBAB18}" type="datetimeFigureOut">
              <a:rPr lang="es-ES" smtClean="0"/>
              <a:t>19/05/2022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B464-04E0-40A3-8D7F-53BA2364F9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640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1722-BB58-458C-B8AD-CA74D7DBAB18}" type="datetimeFigureOut">
              <a:rPr lang="es-ES" smtClean="0"/>
              <a:t>19/05/2022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B464-04E0-40A3-8D7F-53BA2364F9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11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1722-BB58-458C-B8AD-CA74D7DBAB18}" type="datetimeFigureOut">
              <a:rPr lang="es-ES" smtClean="0"/>
              <a:t>19/05/2022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B464-04E0-40A3-8D7F-53BA2364F9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36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91722-BB58-458C-B8AD-CA74D7DBAB18}" type="datetimeFigureOut">
              <a:rPr lang="es-ES" smtClean="0"/>
              <a:t>19/05/2022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FB464-04E0-40A3-8D7F-53BA2364F9C7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783D749-5356-4428-84BB-4F6D027AE31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alphaModFix amt="47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" y="515"/>
            <a:ext cx="12190168" cy="685697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F494FC-4464-4FC4-B6D3-E692516E42B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176" y="6388814"/>
            <a:ext cx="2905859" cy="3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5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https://www.nokia.com/es_int/" TargetMode="External"/><Relationship Id="rId7" Type="http://schemas.openxmlformats.org/officeDocument/2006/relationships/diagramLayout" Target="../diagrams/layou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hyperlink" Target="https://www.nokia.com/about-us/company/" TargetMode="External"/><Relationship Id="rId9" Type="http://schemas.openxmlformats.org/officeDocument/2006/relationships/diagramColors" Target="../diagrams/colors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19.png"/><Relationship Id="rId18" Type="http://schemas.openxmlformats.org/officeDocument/2006/relationships/image" Target="../media/image35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17.png"/><Relationship Id="rId17" Type="http://schemas.openxmlformats.org/officeDocument/2006/relationships/image" Target="../media/image34.jpeg"/><Relationship Id="rId2" Type="http://schemas.openxmlformats.org/officeDocument/2006/relationships/image" Target="../media/image13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18.png"/><Relationship Id="rId5" Type="http://schemas.openxmlformats.org/officeDocument/2006/relationships/image" Target="../media/image25.jpeg"/><Relationship Id="rId15" Type="http://schemas.openxmlformats.org/officeDocument/2006/relationships/image" Target="../media/image32.png"/><Relationship Id="rId10" Type="http://schemas.openxmlformats.org/officeDocument/2006/relationships/image" Target="../media/image30.jpeg"/><Relationship Id="rId19" Type="http://schemas.openxmlformats.org/officeDocument/2006/relationships/image" Target="../media/image36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97F4346C-3114-46F8-B3F9-03BF121A3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986" y="247935"/>
            <a:ext cx="1863406" cy="34348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2B86B4-19CC-41BA-88DE-326ABEBA9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es-ES" sz="5400" dirty="0">
                <a:solidFill>
                  <a:srgbClr val="FFFFFF"/>
                </a:solidFill>
                <a:hlinkClick r:id="rId3"/>
              </a:rPr>
              <a:t>Cas Nokia</a:t>
            </a:r>
            <a:endParaRPr lang="es-ES" sz="5400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A4188D-D2A5-434D-9DA3-CE8CC206F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>
            <a:normAutofit/>
          </a:bodyPr>
          <a:lstStyle/>
          <a:p>
            <a:r>
              <a:rPr lang="es-ES" sz="2000">
                <a:solidFill>
                  <a:srgbClr val="E7E6E6"/>
                </a:solidFill>
              </a:rPr>
              <a:t>Exit-Fràcas-Exit……………</a:t>
            </a:r>
          </a:p>
        </p:txBody>
      </p:sp>
      <p:pic>
        <p:nvPicPr>
          <p:cNvPr id="4" name="Imagen 3">
            <a:hlinkClick r:id="rId4"/>
            <a:extLst>
              <a:ext uri="{FF2B5EF4-FFF2-40B4-BE49-F238E27FC236}">
                <a16:creationId xmlns:a16="http://schemas.microsoft.com/office/drawing/2014/main" id="{C26147E9-0B97-4611-B1BA-79B9108782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235" r="1" b="16119"/>
          <a:stretch/>
        </p:blipFill>
        <p:spPr>
          <a:xfrm>
            <a:off x="4983481" y="312484"/>
            <a:ext cx="2659472" cy="85533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E7544B0-0FC6-4359-8F61-0CC43165ACCA}"/>
              </a:ext>
            </a:extLst>
          </p:cNvPr>
          <p:cNvSpPr txBox="1"/>
          <p:nvPr/>
        </p:nvSpPr>
        <p:spPr>
          <a:xfrm>
            <a:off x="326872" y="2086804"/>
            <a:ext cx="28046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4"/>
              </a:rPr>
              <a:t>https://www.nokia.com/about-us/company/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28E79B0-8C05-4D0F-A9CE-F5E2BD13E65B}"/>
              </a:ext>
            </a:extLst>
          </p:cNvPr>
          <p:cNvSpPr txBox="1"/>
          <p:nvPr/>
        </p:nvSpPr>
        <p:spPr>
          <a:xfrm>
            <a:off x="174864" y="3238410"/>
            <a:ext cx="3108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https://www.nokia.com/es_int/</a:t>
            </a:r>
            <a:endParaRPr lang="es-ES" dirty="0"/>
          </a:p>
        </p:txBody>
      </p:sp>
      <p:graphicFrame>
        <p:nvGraphicFramePr>
          <p:cNvPr id="13" name="Marcador de contenido 3">
            <a:extLst>
              <a:ext uri="{FF2B5EF4-FFF2-40B4-BE49-F238E27FC236}">
                <a16:creationId xmlns:a16="http://schemas.microsoft.com/office/drawing/2014/main" id="{E1E77DAE-7469-45EC-BDAA-82A3B6B50B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711756"/>
              </p:ext>
            </p:extLst>
          </p:nvPr>
        </p:nvGraphicFramePr>
        <p:xfrm>
          <a:off x="1878677" y="1673090"/>
          <a:ext cx="7967412" cy="3083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Google Shape;156;p17">
            <a:extLst>
              <a:ext uri="{FF2B5EF4-FFF2-40B4-BE49-F238E27FC236}">
                <a16:creationId xmlns:a16="http://schemas.microsoft.com/office/drawing/2014/main" id="{BEAA8284-D7DD-4888-864D-024516241099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455269" y="3920873"/>
            <a:ext cx="2081850" cy="2278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281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62D425F-63EE-4683-9A61-3F7800CA8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445"/>
            <a:ext cx="12192000" cy="607510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FDF2B3-30CA-4223-8AFC-1851367DD593}"/>
              </a:ext>
            </a:extLst>
          </p:cNvPr>
          <p:cNvSpPr txBox="1"/>
          <p:nvPr/>
        </p:nvSpPr>
        <p:spPr>
          <a:xfrm>
            <a:off x="5195454" y="206779"/>
            <a:ext cx="130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NOKIA AVUI</a:t>
            </a:r>
          </a:p>
        </p:txBody>
      </p:sp>
    </p:spTree>
    <p:extLst>
      <p:ext uri="{BB962C8B-B14F-4D97-AF65-F5344CB8AC3E}">
        <p14:creationId xmlns:p14="http://schemas.microsoft.com/office/powerpoint/2010/main" val="3339930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7E76F22-652C-444E-B59A-D413BDB6A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16364"/>
            <a:ext cx="10905066" cy="542527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D3F243D-37A3-4756-B557-E6041E70C8B6}"/>
              </a:ext>
            </a:extLst>
          </p:cNvPr>
          <p:cNvSpPr txBox="1"/>
          <p:nvPr/>
        </p:nvSpPr>
        <p:spPr>
          <a:xfrm>
            <a:off x="5195454" y="206779"/>
            <a:ext cx="130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NOKIA AVUI</a:t>
            </a:r>
          </a:p>
        </p:txBody>
      </p:sp>
    </p:spTree>
    <p:extLst>
      <p:ext uri="{BB962C8B-B14F-4D97-AF65-F5344CB8AC3E}">
        <p14:creationId xmlns:p14="http://schemas.microsoft.com/office/powerpoint/2010/main" val="1449430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11BCB61-E9B8-4EEA-A422-5F88158CB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8" y="765110"/>
            <a:ext cx="10695651" cy="532949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10D1935-BFC8-4693-BF53-FD2599BF91A4}"/>
              </a:ext>
            </a:extLst>
          </p:cNvPr>
          <p:cNvSpPr txBox="1"/>
          <p:nvPr/>
        </p:nvSpPr>
        <p:spPr>
          <a:xfrm>
            <a:off x="5195454" y="206779"/>
            <a:ext cx="130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NOKIA AVUI</a:t>
            </a:r>
          </a:p>
        </p:txBody>
      </p:sp>
    </p:spTree>
    <p:extLst>
      <p:ext uri="{BB962C8B-B14F-4D97-AF65-F5344CB8AC3E}">
        <p14:creationId xmlns:p14="http://schemas.microsoft.com/office/powerpoint/2010/main" val="153571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417751F-D4DE-4B80-846B-003C2CD10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75" y="395392"/>
            <a:ext cx="11352245" cy="565667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6C941AA-0A12-4D5C-B198-B69AF042DADA}"/>
              </a:ext>
            </a:extLst>
          </p:cNvPr>
          <p:cNvSpPr txBox="1"/>
          <p:nvPr/>
        </p:nvSpPr>
        <p:spPr>
          <a:xfrm>
            <a:off x="5226737" y="116378"/>
            <a:ext cx="19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LINIA ESTRATÈGICA</a:t>
            </a:r>
          </a:p>
        </p:txBody>
      </p:sp>
    </p:spTree>
    <p:extLst>
      <p:ext uri="{BB962C8B-B14F-4D97-AF65-F5344CB8AC3E}">
        <p14:creationId xmlns:p14="http://schemas.microsoft.com/office/powerpoint/2010/main" val="500306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D04684B-4E90-4A8C-BEC5-FC69FD127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05" y="323110"/>
            <a:ext cx="11336695" cy="564892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B6E3F44-91EA-49F6-9B11-6728794DFF5B}"/>
              </a:ext>
            </a:extLst>
          </p:cNvPr>
          <p:cNvSpPr txBox="1"/>
          <p:nvPr/>
        </p:nvSpPr>
        <p:spPr>
          <a:xfrm>
            <a:off x="1676787" y="1983131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AMB QUI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BE7EF96-1693-445C-B74E-89FDDD6BCF20}"/>
              </a:ext>
            </a:extLst>
          </p:cNvPr>
          <p:cNvSpPr txBox="1"/>
          <p:nvPr/>
        </p:nvSpPr>
        <p:spPr>
          <a:xfrm>
            <a:off x="1222977" y="1354897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PER QUI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AFE01C-E527-49A6-AF89-EEB02EEBAC51}"/>
              </a:ext>
            </a:extLst>
          </p:cNvPr>
          <p:cNvSpPr txBox="1"/>
          <p:nvPr/>
        </p:nvSpPr>
        <p:spPr>
          <a:xfrm>
            <a:off x="1875785" y="4949105"/>
            <a:ext cx="708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COM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674226-54D8-47B2-B54B-F596019F48B3}"/>
              </a:ext>
            </a:extLst>
          </p:cNvPr>
          <p:cNvSpPr txBox="1"/>
          <p:nvPr/>
        </p:nvSpPr>
        <p:spPr>
          <a:xfrm>
            <a:off x="1903614" y="335003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QUE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FDFDD9-7319-4401-8235-F0892ACB7FAC}"/>
              </a:ext>
            </a:extLst>
          </p:cNvPr>
          <p:cNvSpPr txBox="1"/>
          <p:nvPr/>
        </p:nvSpPr>
        <p:spPr>
          <a:xfrm>
            <a:off x="5760720" y="448888"/>
            <a:ext cx="1975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AREES PRIORITARIS</a:t>
            </a:r>
          </a:p>
        </p:txBody>
      </p:sp>
    </p:spTree>
    <p:extLst>
      <p:ext uri="{BB962C8B-B14F-4D97-AF65-F5344CB8AC3E}">
        <p14:creationId xmlns:p14="http://schemas.microsoft.com/office/powerpoint/2010/main" val="80774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7C44E67-69C0-456C-9BDB-A05688D67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65" y="391886"/>
            <a:ext cx="11198670" cy="558014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774C4B6-5870-4CAD-A45B-30C14C489700}"/>
              </a:ext>
            </a:extLst>
          </p:cNvPr>
          <p:cNvSpPr txBox="1"/>
          <p:nvPr/>
        </p:nvSpPr>
        <p:spPr>
          <a:xfrm>
            <a:off x="5103324" y="1005840"/>
            <a:ext cx="198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MODEL DE NEGOCI</a:t>
            </a:r>
          </a:p>
        </p:txBody>
      </p:sp>
    </p:spTree>
    <p:extLst>
      <p:ext uri="{BB962C8B-B14F-4D97-AF65-F5344CB8AC3E}">
        <p14:creationId xmlns:p14="http://schemas.microsoft.com/office/powerpoint/2010/main" val="87985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70A36-8A67-4A84-BF89-0C0BAC1F4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Torna Nokia al sector dels </a:t>
            </a:r>
            <a:r>
              <a:rPr lang="ca-ES" dirty="0" err="1"/>
              <a:t>smartphones</a:t>
            </a:r>
            <a:r>
              <a:rPr lang="ca-ES" dirty="0"/>
              <a:t>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DAF397-FAA3-4F7B-8BF7-5F5A9874C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98" y="1490765"/>
            <a:ext cx="10515600" cy="23968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a-ES" b="1" dirty="0"/>
              <a:t>Nokia ha recuperat el dret a fabricar els seus telèfons intel·ligents amb la seva marca i diu estar fortament compromesa amb Android. </a:t>
            </a:r>
            <a:r>
              <a:rPr lang="ca-ES" b="1" dirty="0" err="1"/>
              <a:t>Nokia</a:t>
            </a:r>
            <a:r>
              <a:rPr lang="ca-ES" b="1" dirty="0"/>
              <a:t> vol tornar.</a:t>
            </a:r>
          </a:p>
          <a:p>
            <a:pPr marL="0" indent="0">
              <a:buNone/>
            </a:pPr>
            <a:r>
              <a:rPr lang="ca-ES" b="1" dirty="0"/>
              <a:t>Sens dubte, Nokia ha estat el fabricant de mòbils més important i reeixit de la història, que ha aconseguit generar una gran comunitat de fans que diuen esperaven amb impaciència la notícia de la tornada de  </a:t>
            </a:r>
            <a:r>
              <a:rPr lang="ca-ES" b="1" dirty="0" err="1"/>
              <a:t>Nokia</a:t>
            </a:r>
            <a:endParaRPr lang="ca-ES" b="1" dirty="0"/>
          </a:p>
          <a:p>
            <a:pPr marL="0" indent="0">
              <a:buNone/>
            </a:pPr>
            <a:r>
              <a:rPr lang="ca-ES" b="1" dirty="0"/>
              <a:t>Certament però Samsung </a:t>
            </a:r>
            <a:r>
              <a:rPr lang="ca-ES" b="1" dirty="0" err="1"/>
              <a:t>Apple</a:t>
            </a:r>
            <a:r>
              <a:rPr lang="ca-ES" b="1" dirty="0"/>
              <a:t>, </a:t>
            </a:r>
            <a:r>
              <a:rPr lang="ca-ES" b="1" dirty="0" err="1"/>
              <a:t>Xiaomi</a:t>
            </a:r>
            <a:r>
              <a:rPr lang="ca-ES" b="1" dirty="0"/>
              <a:t>, </a:t>
            </a:r>
            <a:r>
              <a:rPr lang="ca-ES" b="1" dirty="0" err="1"/>
              <a:t>Oppo</a:t>
            </a:r>
            <a:r>
              <a:rPr lang="ca-ES" b="1" dirty="0"/>
              <a:t>, no li posaran fàcil</a:t>
            </a:r>
          </a:p>
          <a:p>
            <a:pPr marL="0" indent="0">
              <a:buNone/>
            </a:pPr>
            <a:endParaRPr lang="ca-ES" b="1" dirty="0"/>
          </a:p>
        </p:txBody>
      </p:sp>
      <p:pic>
        <p:nvPicPr>
          <p:cNvPr id="4" name="Google Shape;257;p43">
            <a:extLst>
              <a:ext uri="{FF2B5EF4-FFF2-40B4-BE49-F238E27FC236}">
                <a16:creationId xmlns:a16="http://schemas.microsoft.com/office/drawing/2014/main" id="{07F8E021-5B1D-4A9E-A7F0-A883C3B12C5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57715" y="4045510"/>
            <a:ext cx="4076569" cy="1636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2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DAF397-FAA3-4F7B-8BF7-5F5A9874C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94" y="387523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a-ES" sz="2200" b="1" dirty="0"/>
              <a:t>Què passarà....................i  que va passar?</a:t>
            </a:r>
          </a:p>
          <a:p>
            <a:pPr marL="514350" indent="-514350">
              <a:buFont typeface="+mj-lt"/>
              <a:buAutoNum type="arabicPeriod"/>
            </a:pPr>
            <a:endParaRPr lang="ca-ES" sz="2200" b="1" dirty="0"/>
          </a:p>
          <a:p>
            <a:pPr marL="514350" indent="-514350">
              <a:buFont typeface="+mj-lt"/>
              <a:buAutoNum type="arabicPeriod"/>
            </a:pPr>
            <a:r>
              <a:rPr lang="ca-ES" sz="2200" b="1" dirty="0"/>
              <a:t>Quins motius creus varen fer que nokia entres en crisi?</a:t>
            </a:r>
          </a:p>
          <a:p>
            <a:pPr marL="0" indent="0">
              <a:buNone/>
            </a:pPr>
            <a:endParaRPr lang="ca-ES" sz="2200" b="1" dirty="0"/>
          </a:p>
          <a:p>
            <a:pPr marL="514350" indent="-514350">
              <a:buFont typeface="+mj-lt"/>
              <a:buAutoNum type="arabicPeriod"/>
            </a:pPr>
            <a:r>
              <a:rPr lang="ca-ES" sz="2200" b="1" dirty="0"/>
              <a:t>Podem dir que va ser un fracàs estratègic?</a:t>
            </a:r>
          </a:p>
          <a:p>
            <a:pPr marL="514350" indent="-514350">
              <a:buFont typeface="+mj-lt"/>
              <a:buAutoNum type="arabicPeriod"/>
            </a:pPr>
            <a:endParaRPr lang="ca-ES" sz="2200" b="1" dirty="0"/>
          </a:p>
          <a:p>
            <a:pPr marL="514350" indent="-514350">
              <a:buFont typeface="+mj-lt"/>
              <a:buAutoNum type="arabicPeriod"/>
            </a:pPr>
            <a:r>
              <a:rPr lang="ca-ES" sz="2200" b="1" dirty="0"/>
              <a:t>Com veus la situació de Nokia Avui</a:t>
            </a:r>
          </a:p>
          <a:p>
            <a:pPr marL="514350" indent="-514350">
              <a:buFont typeface="+mj-lt"/>
              <a:buAutoNum type="arabicPeriod"/>
            </a:pPr>
            <a:endParaRPr lang="ca-ES" sz="2200" b="1" dirty="0"/>
          </a:p>
          <a:p>
            <a:pPr marL="514350" indent="-514350">
              <a:buFont typeface="+mj-lt"/>
              <a:buAutoNum type="arabicPeriod"/>
            </a:pPr>
            <a:r>
              <a:rPr lang="ca-ES" sz="2200" b="1" dirty="0"/>
              <a:t>Compraries un Nokia?</a:t>
            </a:r>
          </a:p>
          <a:p>
            <a:pPr marL="514350" indent="-514350">
              <a:buFont typeface="+mj-lt"/>
              <a:buAutoNum type="arabicPeriod"/>
            </a:pPr>
            <a:endParaRPr lang="ca-ES" sz="2200" b="1" dirty="0"/>
          </a:p>
          <a:p>
            <a:pPr marL="514350" indent="-514350">
              <a:buFont typeface="+mj-lt"/>
              <a:buAutoNum type="arabicPeriod"/>
            </a:pPr>
            <a:r>
              <a:rPr lang="ca-ES" sz="2200" b="1" dirty="0"/>
              <a:t>Quins Segments creus poden ser receptius als nous Nokia</a:t>
            </a:r>
          </a:p>
          <a:p>
            <a:pPr marL="514350" indent="-514350">
              <a:buFont typeface="+mj-lt"/>
              <a:buAutoNum type="arabicPeriod"/>
            </a:pPr>
            <a:endParaRPr lang="ca-ES" sz="2200" b="1" dirty="0"/>
          </a:p>
          <a:p>
            <a:pPr marL="514350" indent="-514350">
              <a:buFont typeface="+mj-lt"/>
              <a:buAutoNum type="arabicPeriod"/>
            </a:pPr>
            <a:r>
              <a:rPr lang="ca-ES" sz="2200" dirty="0"/>
              <a:t>Com et posicionaries en aquests segments</a:t>
            </a:r>
          </a:p>
        </p:txBody>
      </p:sp>
    </p:spTree>
    <p:extLst>
      <p:ext uri="{BB962C8B-B14F-4D97-AF65-F5344CB8AC3E}">
        <p14:creationId xmlns:p14="http://schemas.microsoft.com/office/powerpoint/2010/main" val="181976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 primer movil de la historia">
            <a:extLst>
              <a:ext uri="{FF2B5EF4-FFF2-40B4-BE49-F238E27FC236}">
                <a16:creationId xmlns:a16="http://schemas.microsoft.com/office/drawing/2014/main" id="{425C8C7F-9423-4CC8-AADA-7A7371EF45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8" y="2588581"/>
            <a:ext cx="2614335" cy="183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historia de nokia">
            <a:extLst>
              <a:ext uri="{FF2B5EF4-FFF2-40B4-BE49-F238E27FC236}">
                <a16:creationId xmlns:a16="http://schemas.microsoft.com/office/drawing/2014/main" id="{5BC5965A-8BCB-48D2-A417-DB9708F43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462" y="4585912"/>
            <a:ext cx="1142852" cy="141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 historia de nokia lumia">
            <a:extLst>
              <a:ext uri="{FF2B5EF4-FFF2-40B4-BE49-F238E27FC236}">
                <a16:creationId xmlns:a16="http://schemas.microsoft.com/office/drawing/2014/main" id="{367E9034-A38B-488A-8BD9-67235162E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231" y="782536"/>
            <a:ext cx="28575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5AE4115-53AA-4DE8-AB2E-AACB4D892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071" y="936751"/>
            <a:ext cx="2126606" cy="17915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C78AC18-6F74-46CD-A6EE-907854C765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6862" y="881780"/>
            <a:ext cx="1301790" cy="1933255"/>
          </a:xfrm>
          <a:prstGeom prst="rect">
            <a:avLst/>
          </a:prstGeom>
        </p:spPr>
      </p:pic>
      <p:sp>
        <p:nvSpPr>
          <p:cNvPr id="8" name="AutoShape 10">
            <a:extLst>
              <a:ext uri="{FF2B5EF4-FFF2-40B4-BE49-F238E27FC236}">
                <a16:creationId xmlns:a16="http://schemas.microsoft.com/office/drawing/2014/main" id="{21B8738C-69B6-4773-8831-320EF794EB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12">
            <a:extLst>
              <a:ext uri="{FF2B5EF4-FFF2-40B4-BE49-F238E27FC236}">
                <a16:creationId xmlns:a16="http://schemas.microsoft.com/office/drawing/2014/main" id="{5109D02B-52F8-4752-9AB9-DA9F0C1F73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14">
            <a:extLst>
              <a:ext uri="{FF2B5EF4-FFF2-40B4-BE49-F238E27FC236}">
                <a16:creationId xmlns:a16="http://schemas.microsoft.com/office/drawing/2014/main" id="{26C9C51F-5225-4DFD-A3CF-FA7B5CB68F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10947" y="3581399"/>
            <a:ext cx="2942253" cy="294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9F397BC-49FC-4B65-84EB-EBE429BD1C02}"/>
              </a:ext>
            </a:extLst>
          </p:cNvPr>
          <p:cNvSpPr txBox="1"/>
          <p:nvPr/>
        </p:nvSpPr>
        <p:spPr>
          <a:xfrm>
            <a:off x="4646815" y="-19995"/>
            <a:ext cx="570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De Symbian a  </a:t>
            </a:r>
            <a:r>
              <a:rPr lang="es-ES" dirty="0" err="1"/>
              <a:t>Kaios</a:t>
            </a:r>
            <a:r>
              <a:rPr lang="es-ES"/>
              <a:t>  i Android</a:t>
            </a:r>
            <a:r>
              <a:rPr lang="es-ES" dirty="0"/>
              <a:t>, </a:t>
            </a:r>
            <a:r>
              <a:rPr lang="es-ES" dirty="0" err="1"/>
              <a:t>pasant</a:t>
            </a:r>
            <a:r>
              <a:rPr lang="es-ES" dirty="0"/>
              <a:t> per Windows </a:t>
            </a:r>
            <a:r>
              <a:rPr lang="es-ES" dirty="0" err="1"/>
              <a:t>mobile</a:t>
            </a:r>
            <a:endParaRPr lang="es-ES" dirty="0"/>
          </a:p>
        </p:txBody>
      </p:sp>
      <p:pic>
        <p:nvPicPr>
          <p:cNvPr id="14" name="Marcador de contenido 4">
            <a:extLst>
              <a:ext uri="{FF2B5EF4-FFF2-40B4-BE49-F238E27FC236}">
                <a16:creationId xmlns:a16="http://schemas.microsoft.com/office/drawing/2014/main" id="{B2B04A40-EF59-449D-84E0-D5DB30167B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1928" y="4418616"/>
            <a:ext cx="2797160" cy="18802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21B9210-5D3A-4D63-8668-E22C7B41E6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066" y="4585912"/>
            <a:ext cx="895018" cy="1712953"/>
          </a:xfrm>
          <a:prstGeom prst="rect">
            <a:avLst/>
          </a:prstGeom>
        </p:spPr>
      </p:pic>
      <p:pic>
        <p:nvPicPr>
          <p:cNvPr id="18" name="Google Shape;156;p17">
            <a:extLst>
              <a:ext uri="{FF2B5EF4-FFF2-40B4-BE49-F238E27FC236}">
                <a16:creationId xmlns:a16="http://schemas.microsoft.com/office/drawing/2014/main" id="{D776B549-5367-402B-86A3-7D667DF37296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483613" y="3503598"/>
            <a:ext cx="2081850" cy="227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4">
            <a:extLst>
              <a:ext uri="{FF2B5EF4-FFF2-40B4-BE49-F238E27FC236}">
                <a16:creationId xmlns:a16="http://schemas.microsoft.com/office/drawing/2014/main" id="{ECBFC7D6-39A6-4ED7-8018-D93109A16A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0702" y="4964688"/>
            <a:ext cx="1371600" cy="4777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A0289F2-15B9-4218-9897-8E26136F8B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9887" y="936750"/>
            <a:ext cx="2165787" cy="179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9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762F3C-4D76-4BF2-88C9-18C645C9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9471"/>
            <a:ext cx="10515600" cy="1325563"/>
          </a:xfrm>
        </p:spPr>
        <p:txBody>
          <a:bodyPr/>
          <a:lstStyle/>
          <a:p>
            <a:r>
              <a:rPr lang="ca-ES" dirty="0"/>
              <a:t>El Context </a:t>
            </a:r>
            <a:r>
              <a:rPr lang="ca-ES" dirty="0" err="1"/>
              <a:t>estràtegic</a:t>
            </a:r>
            <a:r>
              <a:rPr lang="ca-ES" dirty="0"/>
              <a:t>  del cas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64735F0-78F8-4950-897E-58D618009881}"/>
              </a:ext>
            </a:extLst>
          </p:cNvPr>
          <p:cNvSpPr/>
          <p:nvPr/>
        </p:nvSpPr>
        <p:spPr>
          <a:xfrm>
            <a:off x="397042" y="3019926"/>
            <a:ext cx="1263316" cy="637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NOKIA</a:t>
            </a:r>
          </a:p>
          <a:p>
            <a:pPr algn="ctr"/>
            <a:r>
              <a:rPr lang="ca-ES" dirty="0"/>
              <a:t>SYMBIAN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D56A080-507B-4F02-92B4-6FE7226717C6}"/>
              </a:ext>
            </a:extLst>
          </p:cNvPr>
          <p:cNvSpPr/>
          <p:nvPr/>
        </p:nvSpPr>
        <p:spPr>
          <a:xfrm>
            <a:off x="8828143" y="2153890"/>
            <a:ext cx="1263316" cy="2787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GOOGLE</a:t>
            </a:r>
          </a:p>
          <a:p>
            <a:pPr algn="ctr"/>
            <a:r>
              <a:rPr lang="ca-ES" dirty="0"/>
              <a:t>ANDROID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130BD8C-A63E-4C82-80A2-AF748055911F}"/>
              </a:ext>
            </a:extLst>
          </p:cNvPr>
          <p:cNvSpPr/>
          <p:nvPr/>
        </p:nvSpPr>
        <p:spPr>
          <a:xfrm>
            <a:off x="8902739" y="1470625"/>
            <a:ext cx="1263316" cy="637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APPLE</a:t>
            </a:r>
          </a:p>
          <a:p>
            <a:pPr algn="ctr"/>
            <a:r>
              <a:rPr lang="ca-ES" dirty="0"/>
              <a:t>IOS</a:t>
            </a:r>
          </a:p>
        </p:txBody>
      </p:sp>
      <p:pic>
        <p:nvPicPr>
          <p:cNvPr id="9" name="Marcador de contenido 4">
            <a:extLst>
              <a:ext uri="{FF2B5EF4-FFF2-40B4-BE49-F238E27FC236}">
                <a16:creationId xmlns:a16="http://schemas.microsoft.com/office/drawing/2014/main" id="{01EE8931-1467-4247-B453-E382D5EEC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52" y="3774382"/>
            <a:ext cx="2556528" cy="1718496"/>
          </a:xfrm>
        </p:spPr>
      </p:pic>
      <p:sp>
        <p:nvSpPr>
          <p:cNvPr id="11" name="Rectángulo: esquinas superiores cortadas 10">
            <a:extLst>
              <a:ext uri="{FF2B5EF4-FFF2-40B4-BE49-F238E27FC236}">
                <a16:creationId xmlns:a16="http://schemas.microsoft.com/office/drawing/2014/main" id="{1E51D473-1647-42C2-B645-2212B22B0F10}"/>
              </a:ext>
            </a:extLst>
          </p:cNvPr>
          <p:cNvSpPr/>
          <p:nvPr/>
        </p:nvSpPr>
        <p:spPr>
          <a:xfrm>
            <a:off x="5291778" y="1712506"/>
            <a:ext cx="1371600" cy="63767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PALM</a:t>
            </a:r>
          </a:p>
        </p:txBody>
      </p:sp>
      <p:sp>
        <p:nvSpPr>
          <p:cNvPr id="12" name="Rectángulo: esquinas superiores cortadas 11">
            <a:extLst>
              <a:ext uri="{FF2B5EF4-FFF2-40B4-BE49-F238E27FC236}">
                <a16:creationId xmlns:a16="http://schemas.microsoft.com/office/drawing/2014/main" id="{F2D29E47-A085-4B46-93B1-7C47F832002D}"/>
              </a:ext>
            </a:extLst>
          </p:cNvPr>
          <p:cNvSpPr/>
          <p:nvPr/>
        </p:nvSpPr>
        <p:spPr>
          <a:xfrm>
            <a:off x="5229177" y="2968952"/>
            <a:ext cx="1371600" cy="63767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PDA</a:t>
            </a:r>
          </a:p>
        </p:txBody>
      </p:sp>
      <p:sp>
        <p:nvSpPr>
          <p:cNvPr id="13" name="Rectángulo: esquinas superiores cortadas 12">
            <a:extLst>
              <a:ext uri="{FF2B5EF4-FFF2-40B4-BE49-F238E27FC236}">
                <a16:creationId xmlns:a16="http://schemas.microsoft.com/office/drawing/2014/main" id="{CF259155-9615-40E8-9BFA-258879ED3F57}"/>
              </a:ext>
            </a:extLst>
          </p:cNvPr>
          <p:cNvSpPr/>
          <p:nvPr/>
        </p:nvSpPr>
        <p:spPr>
          <a:xfrm>
            <a:off x="5229177" y="4284748"/>
            <a:ext cx="1479884" cy="63767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BLACKBERRY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7CBBFEE-2CFE-4624-A3BE-C332888C0435}"/>
              </a:ext>
            </a:extLst>
          </p:cNvPr>
          <p:cNvSpPr/>
          <p:nvPr/>
        </p:nvSpPr>
        <p:spPr>
          <a:xfrm>
            <a:off x="3289104" y="1660645"/>
            <a:ext cx="1849582" cy="3254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TELEFON</a:t>
            </a:r>
          </a:p>
          <a:p>
            <a:pPr algn="ctr"/>
            <a:r>
              <a:rPr lang="ca-ES" dirty="0"/>
              <a:t>PANTALLA P</a:t>
            </a:r>
          </a:p>
          <a:p>
            <a:pPr algn="ctr"/>
            <a:r>
              <a:rPr lang="ca-ES" dirty="0"/>
              <a:t>HARD</a:t>
            </a:r>
          </a:p>
          <a:p>
            <a:pPr algn="ctr"/>
            <a:r>
              <a:rPr lang="ca-ES" dirty="0"/>
              <a:t>OPERADORS</a:t>
            </a:r>
          </a:p>
          <a:p>
            <a:pPr algn="ctr"/>
            <a:r>
              <a:rPr lang="ca-ES" dirty="0"/>
              <a:t>TECLAT, LLAPIS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3E7188D-3B49-447B-9780-42961C098A99}"/>
              </a:ext>
            </a:extLst>
          </p:cNvPr>
          <p:cNvSpPr txBox="1"/>
          <p:nvPr/>
        </p:nvSpPr>
        <p:spPr>
          <a:xfrm>
            <a:off x="3710026" y="5894440"/>
            <a:ext cx="4771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Analitzar també el context Organitzatiu i financer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70F0C5B-001F-40AD-A908-659C4AD257D7}"/>
              </a:ext>
            </a:extLst>
          </p:cNvPr>
          <p:cNvSpPr/>
          <p:nvPr/>
        </p:nvSpPr>
        <p:spPr>
          <a:xfrm>
            <a:off x="6789669" y="1687305"/>
            <a:ext cx="1849582" cy="3254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PDA</a:t>
            </a:r>
          </a:p>
          <a:p>
            <a:pPr algn="ctr"/>
            <a:r>
              <a:rPr lang="ca-ES" dirty="0"/>
              <a:t>PANTALLA GRAN</a:t>
            </a:r>
          </a:p>
          <a:p>
            <a:pPr algn="ctr"/>
            <a:r>
              <a:rPr lang="ca-ES" dirty="0"/>
              <a:t>SOFT</a:t>
            </a:r>
          </a:p>
          <a:p>
            <a:pPr algn="ctr"/>
            <a:r>
              <a:rPr lang="ca-ES" dirty="0"/>
              <a:t>LLIURES</a:t>
            </a:r>
          </a:p>
          <a:p>
            <a:pPr algn="ctr"/>
            <a:r>
              <a:rPr lang="ca-ES" dirty="0"/>
              <a:t>TACTIL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046EC1F-AB61-4BCC-AECE-C2E9F9B7C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8609" y="1068784"/>
            <a:ext cx="1304925" cy="7239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D5032C3-DD04-4A74-9F2C-7B1D142C6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608" y="2108299"/>
            <a:ext cx="1304925" cy="7239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F57FE9E-736D-497A-8CFD-BCFAC84D4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8607" y="4048193"/>
            <a:ext cx="1304923" cy="66771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41CB772-BC67-4B60-915C-A8F375C5E0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8608" y="2830917"/>
            <a:ext cx="1304925" cy="62511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6E48C44-A393-4B0F-9779-AC153FDE34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8608" y="3456031"/>
            <a:ext cx="1304924" cy="581051"/>
          </a:xfrm>
          <a:prstGeom prst="rect">
            <a:avLst/>
          </a:prstGeom>
        </p:spPr>
      </p:pic>
      <p:pic>
        <p:nvPicPr>
          <p:cNvPr id="22" name="Imagen 4">
            <a:extLst>
              <a:ext uri="{FF2B5EF4-FFF2-40B4-BE49-F238E27FC236}">
                <a16:creationId xmlns:a16="http://schemas.microsoft.com/office/drawing/2014/main" id="{3DAAA553-B4A7-4066-AC62-BC4CA1C398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8129" y="4987185"/>
            <a:ext cx="1371600" cy="4777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1D47C72-3A31-4DF2-A877-C3BA5DD415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8607" y="4709157"/>
            <a:ext cx="1304922" cy="47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9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DE5A3737-8D7D-4175-8E98-827190F87E85}"/>
              </a:ext>
            </a:extLst>
          </p:cNvPr>
          <p:cNvSpPr/>
          <p:nvPr/>
        </p:nvSpPr>
        <p:spPr>
          <a:xfrm>
            <a:off x="10605741" y="2247286"/>
            <a:ext cx="1447714" cy="1643070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293129-66C7-4001-8A93-B9F783293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45" y="2205902"/>
            <a:ext cx="3297571" cy="2216625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E60477A-DD89-45CD-A8D2-6C7F3D3E7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724" y="105065"/>
            <a:ext cx="14097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C9C8DAE-D4C7-423E-BAC8-7467394F4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169" y="2723772"/>
            <a:ext cx="1730197" cy="10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android1">
            <a:extLst>
              <a:ext uri="{FF2B5EF4-FFF2-40B4-BE49-F238E27FC236}">
                <a16:creationId xmlns:a16="http://schemas.microsoft.com/office/drawing/2014/main" id="{7D6E92EE-E891-45BB-A299-673163637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82" y="163362"/>
            <a:ext cx="1631411" cy="97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ndroid 1.0">
            <a:extLst>
              <a:ext uri="{FF2B5EF4-FFF2-40B4-BE49-F238E27FC236}">
                <a16:creationId xmlns:a16="http://schemas.microsoft.com/office/drawing/2014/main" id="{CA0F1627-34D5-496D-BF8A-5DD4C789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048" y="1381415"/>
            <a:ext cx="1606545" cy="13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ndroid 12: fecha de salida, novedades, modelos compatibles y todo lo que sabemos sobre él">
            <a:extLst>
              <a:ext uri="{FF2B5EF4-FFF2-40B4-BE49-F238E27FC236}">
                <a16:creationId xmlns:a16="http://schemas.microsoft.com/office/drawing/2014/main" id="{28A13D1E-C27D-47A4-8B6E-083DEEB15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83" y="5250163"/>
            <a:ext cx="1524000" cy="92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pple iPhone 2G">
            <a:extLst>
              <a:ext uri="{FF2B5EF4-FFF2-40B4-BE49-F238E27FC236}">
                <a16:creationId xmlns:a16="http://schemas.microsoft.com/office/drawing/2014/main" id="{6D1084EF-13EC-4B8F-BCEE-6E9FA072B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776" y="1205298"/>
            <a:ext cx="1333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pple iPhone 12 Pro Max">
            <a:extLst>
              <a:ext uri="{FF2B5EF4-FFF2-40B4-BE49-F238E27FC236}">
                <a16:creationId xmlns:a16="http://schemas.microsoft.com/office/drawing/2014/main" id="{49BF0E26-49BB-4891-80EE-867BF86EB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237" y="3429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F4E95A6-34DA-4FBD-B47F-492ECFCF2439}"/>
              </a:ext>
            </a:extLst>
          </p:cNvPr>
          <p:cNvSpPr txBox="1"/>
          <p:nvPr/>
        </p:nvSpPr>
        <p:spPr>
          <a:xfrm>
            <a:off x="8502495" y="650133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ios1</a:t>
            </a:r>
          </a:p>
        </p:txBody>
      </p:sp>
      <p:pic>
        <p:nvPicPr>
          <p:cNvPr id="17" name="Picture 18" descr="ios apple">
            <a:extLst>
              <a:ext uri="{FF2B5EF4-FFF2-40B4-BE49-F238E27FC236}">
                <a16:creationId xmlns:a16="http://schemas.microsoft.com/office/drawing/2014/main" id="{E4E3B4D2-183E-48D9-B8F1-8647CB50A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88" y="5250163"/>
            <a:ext cx="1738249" cy="97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45DF9B6-7A9A-48CF-B606-7E505786E792}"/>
              </a:ext>
            </a:extLst>
          </p:cNvPr>
          <p:cNvSpPr txBox="1"/>
          <p:nvPr/>
        </p:nvSpPr>
        <p:spPr>
          <a:xfrm>
            <a:off x="8727076" y="536760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ios16</a:t>
            </a:r>
          </a:p>
        </p:txBody>
      </p:sp>
      <p:pic>
        <p:nvPicPr>
          <p:cNvPr id="1042" name="Picture 18" descr="ios apple">
            <a:extLst>
              <a:ext uri="{FF2B5EF4-FFF2-40B4-BE49-F238E27FC236}">
                <a16:creationId xmlns:a16="http://schemas.microsoft.com/office/drawing/2014/main" id="{C270CF0D-8254-4D48-BE7E-AA189A68D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88" y="163362"/>
            <a:ext cx="1738249" cy="97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2FE8CA2-1EAC-415D-9E5E-2D60BA79775E}"/>
              </a:ext>
            </a:extLst>
          </p:cNvPr>
          <p:cNvSpPr txBox="1"/>
          <p:nvPr/>
        </p:nvSpPr>
        <p:spPr>
          <a:xfrm>
            <a:off x="8514168" y="671463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ios1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4BA37EE-0FA7-4326-8FB8-E414E4E4C0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05741" y="227561"/>
            <a:ext cx="1304925" cy="7239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86E693E-7E95-48EC-84BC-ABA6B47033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05741" y="1019465"/>
            <a:ext cx="1304925" cy="7239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476DE78-74BF-4D5D-B9B2-3FE17B444E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62854" y="2474998"/>
            <a:ext cx="998826" cy="57596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1702BDF-381E-4133-AEDB-0FFEFC8BB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84837" y="4297706"/>
            <a:ext cx="1304925" cy="149542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E916A9B-5E87-4857-A3F4-78F4F1747F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98536" y="3194765"/>
            <a:ext cx="607205" cy="238900"/>
          </a:xfrm>
          <a:prstGeom prst="rect">
            <a:avLst/>
          </a:prstGeom>
        </p:spPr>
      </p:pic>
      <p:pic>
        <p:nvPicPr>
          <p:cNvPr id="1044" name="Picture 20" descr="Resultado de imagen de blackberry historia">
            <a:extLst>
              <a:ext uri="{FF2B5EF4-FFF2-40B4-BE49-F238E27FC236}">
                <a16:creationId xmlns:a16="http://schemas.microsoft.com/office/drawing/2014/main" id="{D8655297-B9A6-4F80-84A4-6978DA836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20" y="4953000"/>
            <a:ext cx="1955871" cy="12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esultado de imagen de android 12">
            <a:extLst>
              <a:ext uri="{FF2B5EF4-FFF2-40B4-BE49-F238E27FC236}">
                <a16:creationId xmlns:a16="http://schemas.microsoft.com/office/drawing/2014/main" id="{01843E23-B0EE-4725-8B7C-8923DDE3F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040" y="3489422"/>
            <a:ext cx="1905385" cy="141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Nokia Viejo">
            <a:extLst>
              <a:ext uri="{FF2B5EF4-FFF2-40B4-BE49-F238E27FC236}">
                <a16:creationId xmlns:a16="http://schemas.microsoft.com/office/drawing/2014/main" id="{22FBAD8C-EF9D-42DC-A483-BADB94432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2" y="53242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Resultado de imagen de nokia">
            <a:extLst>
              <a:ext uri="{FF2B5EF4-FFF2-40B4-BE49-F238E27FC236}">
                <a16:creationId xmlns:a16="http://schemas.microsoft.com/office/drawing/2014/main" id="{623C3254-8F15-4693-9E9F-BFEDC43F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5" y="4938707"/>
            <a:ext cx="1537825" cy="123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28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5B3B9CB-B5B9-45D9-9AD1-A9F4B4037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38" y="1010654"/>
            <a:ext cx="5260686" cy="529283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C0178DF-EC51-40F9-B521-B4888B452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617" y="57341"/>
            <a:ext cx="5975868" cy="9624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D625727-2706-4EC1-A253-098F461FF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652" y="1019747"/>
            <a:ext cx="5858201" cy="518854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37BB03B-E06E-49EF-8295-95DD89416169}"/>
              </a:ext>
            </a:extLst>
          </p:cNvPr>
          <p:cNvSpPr txBox="1"/>
          <p:nvPr/>
        </p:nvSpPr>
        <p:spPr>
          <a:xfrm>
            <a:off x="9118955" y="5170633"/>
            <a:ext cx="1951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cuota 2020 España</a:t>
            </a:r>
          </a:p>
        </p:txBody>
      </p:sp>
    </p:spTree>
    <p:extLst>
      <p:ext uri="{BB962C8B-B14F-4D97-AF65-F5344CB8AC3E}">
        <p14:creationId xmlns:p14="http://schemas.microsoft.com/office/powerpoint/2010/main" val="277836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4B1B9F-5382-4FFF-B42E-62EE82A8D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Com</a:t>
            </a:r>
            <a:r>
              <a:rPr lang="es-ES" dirty="0"/>
              <a:t> </a:t>
            </a:r>
            <a:r>
              <a:rPr lang="es-ES" dirty="0" err="1"/>
              <a:t>ho</a:t>
            </a:r>
            <a:r>
              <a:rPr lang="es-ES" dirty="0"/>
              <a:t> </a:t>
            </a:r>
            <a:r>
              <a:rPr lang="es-ES" dirty="0" err="1"/>
              <a:t>veieu</a:t>
            </a:r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3AA3D48-4038-4EF2-BB0D-C85EE5FDF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7343"/>
            <a:ext cx="10515600" cy="2076221"/>
          </a:xfrm>
        </p:spPr>
      </p:pic>
    </p:spTree>
    <p:extLst>
      <p:ext uri="{BB962C8B-B14F-4D97-AF65-F5344CB8AC3E}">
        <p14:creationId xmlns:p14="http://schemas.microsoft.com/office/powerpoint/2010/main" val="2233145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2807126-AF55-4404-BDF7-2A1D16E10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854" y="789862"/>
            <a:ext cx="7586805" cy="442461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9B7CF84-6330-466C-A1F5-672597739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529" y="4441394"/>
            <a:ext cx="9793456" cy="21126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02F458D-A725-49B7-84F9-B3E1154E8C22}"/>
              </a:ext>
            </a:extLst>
          </p:cNvPr>
          <p:cNvSpPr txBox="1"/>
          <p:nvPr/>
        </p:nvSpPr>
        <p:spPr>
          <a:xfrm>
            <a:off x="5777345" y="303971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NOKIA AHIR</a:t>
            </a:r>
          </a:p>
        </p:txBody>
      </p:sp>
    </p:spTree>
    <p:extLst>
      <p:ext uri="{BB962C8B-B14F-4D97-AF65-F5344CB8AC3E}">
        <p14:creationId xmlns:p14="http://schemas.microsoft.com/office/powerpoint/2010/main" val="847498765"/>
      </p:ext>
    </p:extLst>
  </p:cSld>
  <p:clrMapOvr>
    <a:masterClrMapping/>
  </p:clrMapOvr>
</p:sld>
</file>

<file path=ppt/theme/theme1.xml><?xml version="1.0" encoding="utf-8"?>
<a:theme xmlns:a="http://schemas.openxmlformats.org/drawingml/2006/main" name="UABCAMPUS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BCAMPUS" id="{F2970E3C-5467-4291-B1CE-60C9A756C2B4}" vid="{2AF0BACB-C4FF-456A-99BB-1A11D504907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41BFC0422CEF64CAE628D3EBA3140BF" ma:contentTypeVersion="14" ma:contentTypeDescription="Crear nuevo documento." ma:contentTypeScope="" ma:versionID="60210d5e3da884d72c3ad5e916d71ddc">
  <xsd:schema xmlns:xsd="http://www.w3.org/2001/XMLSchema" xmlns:xs="http://www.w3.org/2001/XMLSchema" xmlns:p="http://schemas.microsoft.com/office/2006/metadata/properties" xmlns:ns3="6f0a2489-7c37-4f69-bbd2-5c55eb3d5f21" xmlns:ns4="5fcd221f-d5af-4361-bb5e-164a811fd9fd" targetNamespace="http://schemas.microsoft.com/office/2006/metadata/properties" ma:root="true" ma:fieldsID="d4ba5117eee4f50564f476674292f9c7" ns3:_="" ns4:_="">
    <xsd:import namespace="6f0a2489-7c37-4f69-bbd2-5c55eb3d5f21"/>
    <xsd:import namespace="5fcd221f-d5af-4361-bb5e-164a811fd9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a2489-7c37-4f69-bbd2-5c55eb3d5f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d221f-d5af-4361-bb5e-164a811fd9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098112-2B71-49A6-9845-EE729BE23DDC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6f0a2489-7c37-4f69-bbd2-5c55eb3d5f21"/>
    <ds:schemaRef ds:uri="http://purl.org/dc/elements/1.1/"/>
    <ds:schemaRef ds:uri="http://schemas.microsoft.com/office/2006/documentManagement/types"/>
    <ds:schemaRef ds:uri="http://purl.org/dc/terms/"/>
    <ds:schemaRef ds:uri="5fcd221f-d5af-4361-bb5e-164a811fd9f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597479D-D813-4D5D-907D-8A81952B67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125738-FEC8-4437-BD5B-6C8BAB4975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0a2489-7c37-4f69-bbd2-5c55eb3d5f21"/>
    <ds:schemaRef ds:uri="5fcd221f-d5af-4361-bb5e-164a811fd9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UABCAMPUS</Template>
  <TotalTime>310</TotalTime>
  <Words>258</Words>
  <Application>Microsoft Office PowerPoint</Application>
  <PresentationFormat>Panorámica</PresentationFormat>
  <Paragraphs>64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Biome</vt:lpstr>
      <vt:lpstr>Calibri</vt:lpstr>
      <vt:lpstr>Calibri Light</vt:lpstr>
      <vt:lpstr>UABCAMPUS</vt:lpstr>
      <vt:lpstr>Cas Nokia</vt:lpstr>
      <vt:lpstr>Torna Nokia al sector dels smartphones? </vt:lpstr>
      <vt:lpstr>Presentación de PowerPoint</vt:lpstr>
      <vt:lpstr>Presentación de PowerPoint</vt:lpstr>
      <vt:lpstr>El Context estràtegic  del cas</vt:lpstr>
      <vt:lpstr>Presentación de PowerPoint</vt:lpstr>
      <vt:lpstr>Presentación de PowerPoint</vt:lpstr>
      <vt:lpstr>Com ho veieu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 Nokia</dc:title>
  <dc:creator>Ramon SBMS. Fabre Vernedas</dc:creator>
  <cp:lastModifiedBy>Ramon Fabre Vernedas</cp:lastModifiedBy>
  <cp:revision>10</cp:revision>
  <dcterms:created xsi:type="dcterms:W3CDTF">2021-09-15T10:45:09Z</dcterms:created>
  <dcterms:modified xsi:type="dcterms:W3CDTF">2022-05-19T08:42:25Z</dcterms:modified>
</cp:coreProperties>
</file>