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legoo" panose="020B0604020202020204" charset="0"/>
      <p:regular r:id="rId18"/>
      <p:bold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Titillium Web" panose="000005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boundcycle.com/buyer-perso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boundcycle.com/buyer-persona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nboundcycle.com/blog-de-inbound-marketing/bid/194226/target-versus-buyer-persona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boundcycle.com/buyer-persona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38901e989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238901e989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238901e98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238901e98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https://www.inboundcycle.com/buyer-persona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38901e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38901e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https://www.inboundcycle.com/buyer-persona</a:t>
            </a:r>
            <a:r>
              <a:rPr lang="e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4"/>
              </a:rPr>
              <a:t>https://www.inboundcycle.com/blog-de-inbound-marketing/bid/194226/target-versus-buyer-persona</a:t>
            </a:r>
            <a:r>
              <a:rPr lang="es"/>
              <a:t> eje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38901e98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38901e98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https://www.inboundcycle.com/buyer-persona</a:t>
            </a:r>
            <a:r>
              <a:rPr lang="es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38901e98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38901e98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38901e98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38901e98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1238901e989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fb29eb48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fb29eb48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b29eb48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fb29eb48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5071340" y="330653"/>
            <a:ext cx="3711600" cy="44823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withgoogle.com/intl/es-es/insights/consumer-journey/conociendo-al-comprador-en-la-era-de-la-transformacion-digita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120075" y="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u="sng">
                <a:solidFill>
                  <a:srgbClr val="0C3847"/>
                </a:solidFill>
                <a:latin typeface="Montserrat"/>
                <a:ea typeface="Montserrat"/>
                <a:cs typeface="Montserrat"/>
                <a:sym typeface="Montserrat"/>
              </a:rPr>
              <a:t>3. Estrategia</a:t>
            </a:r>
            <a:endParaRPr sz="1900" b="1" u="sng">
              <a:solidFill>
                <a:srgbClr val="0C384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C3847"/>
              </a:buClr>
              <a:buSzPts val="1900"/>
              <a:buFont typeface="Montserrat"/>
              <a:buChar char="-"/>
            </a:pPr>
            <a:r>
              <a:rPr lang="es" sz="1900">
                <a:solidFill>
                  <a:srgbClr val="0C3847"/>
                </a:solidFill>
                <a:latin typeface="Montserrat"/>
                <a:ea typeface="Montserrat"/>
                <a:cs typeface="Montserrat"/>
                <a:sym typeface="Montserrat"/>
              </a:rPr>
              <a:t>El buyer persona</a:t>
            </a:r>
            <a:endParaRPr sz="1900">
              <a:solidFill>
                <a:srgbClr val="0C384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4"/>
          <p:cNvSpPr txBox="1"/>
          <p:nvPr/>
        </p:nvSpPr>
        <p:spPr>
          <a:xfrm>
            <a:off x="1375179" y="692996"/>
            <a:ext cx="70458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725" tIns="42850" rIns="85725" bIns="428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0C3847"/>
                </a:solidFill>
                <a:latin typeface="Glegoo"/>
                <a:ea typeface="Glegoo"/>
                <a:cs typeface="Glegoo"/>
                <a:sym typeface="Glegoo"/>
              </a:rPr>
              <a:t>El </a:t>
            </a:r>
            <a:r>
              <a:rPr lang="es" sz="2800" b="1">
                <a:solidFill>
                  <a:srgbClr val="0C3847"/>
                </a:solidFill>
                <a:latin typeface="Glegoo"/>
                <a:ea typeface="Glegoo"/>
                <a:cs typeface="Glegoo"/>
                <a:sym typeface="Glegoo"/>
              </a:rPr>
              <a:t>buyer persona</a:t>
            </a:r>
            <a:r>
              <a:rPr lang="es" sz="2800">
                <a:solidFill>
                  <a:srgbClr val="0C3847"/>
                </a:solidFill>
                <a:latin typeface="Glegoo"/>
                <a:ea typeface="Glegoo"/>
                <a:cs typeface="Glegoo"/>
                <a:sym typeface="Glegoo"/>
              </a:rPr>
              <a:t> es un arquetipo de cliente ideal de un servicio o producto. Tiene en cuenta datos sociodemográficos concretos e información sobre aspectos como su conducta online, personal, profesional y de la relación con la empresa que ofrece este producto o servicio..</a:t>
            </a:r>
            <a:endParaRPr sz="2800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/>
        </p:nvSpPr>
        <p:spPr>
          <a:xfrm>
            <a:off x="170100" y="140100"/>
            <a:ext cx="81366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C3847"/>
                </a:solidFill>
                <a:latin typeface="Glegoo"/>
                <a:ea typeface="Glegoo"/>
                <a:cs typeface="Glegoo"/>
                <a:sym typeface="Glegoo"/>
              </a:rPr>
              <a:t>¿Cuál es su pain point?</a:t>
            </a:r>
            <a:endParaRPr sz="2800" b="1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</a:rPr>
              <a:t>Necesidad, motivación o preocupación</a:t>
            </a:r>
            <a:r>
              <a:rPr lang="es" sz="1100">
                <a:solidFill>
                  <a:schemeClr val="dk1"/>
                </a:solidFill>
              </a:rPr>
              <a:t> </a:t>
            </a:r>
            <a:r>
              <a:rPr lang="es" sz="1100" b="1">
                <a:solidFill>
                  <a:schemeClr val="dk1"/>
                </a:solidFill>
              </a:rPr>
              <a:t>que tenga el buyer persona y que pueda ser solucionada con nuestro producto o servicio</a:t>
            </a:r>
            <a:r>
              <a:rPr lang="es" sz="1100">
                <a:solidFill>
                  <a:schemeClr val="dk1"/>
                </a:solidFill>
              </a:rPr>
              <a:t>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</a:rPr>
              <a:t>Si conocemos el pain point también conocemos su </a:t>
            </a:r>
            <a:r>
              <a:rPr lang="es" sz="1100" b="1">
                <a:solidFill>
                  <a:schemeClr val="dk1"/>
                </a:solidFill>
              </a:rPr>
              <a:t>driver</a:t>
            </a:r>
            <a:r>
              <a:rPr lang="es" sz="1100">
                <a:solidFill>
                  <a:schemeClr val="dk1"/>
                </a:solidFill>
              </a:rPr>
              <a:t> : la </a:t>
            </a:r>
            <a:r>
              <a:rPr lang="es" sz="1100" b="1" u="sng">
                <a:solidFill>
                  <a:schemeClr val="dk1"/>
                </a:solidFill>
              </a:rPr>
              <a:t>motivación</a:t>
            </a:r>
            <a:r>
              <a:rPr lang="es" sz="1100">
                <a:solidFill>
                  <a:schemeClr val="dk1"/>
                </a:solidFill>
              </a:rPr>
              <a:t> que le impulsa a comprar nuestros productos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26" y="1800975"/>
            <a:ext cx="5615474" cy="30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3100" y="1183575"/>
            <a:ext cx="6631776" cy="37437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/>
        </p:nvSpPr>
        <p:spPr>
          <a:xfrm>
            <a:off x="0" y="0"/>
            <a:ext cx="79767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C3847"/>
                </a:solidFill>
                <a:latin typeface="Glegoo"/>
                <a:ea typeface="Glegoo"/>
                <a:cs typeface="Glegoo"/>
                <a:sym typeface="Glegoo"/>
              </a:rPr>
              <a:t>Target VS Buyer Persona</a:t>
            </a:r>
            <a:endParaRPr sz="2800" b="1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solidFill>
                  <a:srgbClr val="0C3847"/>
                </a:solidFill>
                <a:latin typeface="Glegoo"/>
                <a:ea typeface="Glegoo"/>
                <a:cs typeface="Glegoo"/>
                <a:sym typeface="Glegoo"/>
              </a:rPr>
              <a:t>Buyer persona segmentación basada en la necesidad</a:t>
            </a:r>
            <a:endParaRPr sz="2100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/>
        </p:nvSpPr>
        <p:spPr>
          <a:xfrm>
            <a:off x="0" y="0"/>
            <a:ext cx="7976700" cy="13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b="1">
                <a:solidFill>
                  <a:srgbClr val="0C3847"/>
                </a:solidFill>
                <a:latin typeface="Glegoo"/>
                <a:ea typeface="Glegoo"/>
                <a:cs typeface="Glegoo"/>
                <a:sym typeface="Glegoo"/>
              </a:rPr>
              <a:t>Beneficios modelo Buyer Persona</a:t>
            </a:r>
            <a:endParaRPr sz="2800" b="1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C3847"/>
              </a:solidFill>
              <a:latin typeface="Glegoo"/>
              <a:ea typeface="Glegoo"/>
              <a:cs typeface="Glegoo"/>
              <a:sym typeface="Glegoo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210150" y="1323900"/>
            <a:ext cx="8457000" cy="24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Ayuda a conocer mejor el público (o los públicos) al que te diriges.</a:t>
            </a:r>
            <a:r>
              <a:rPr lang="es" sz="1100">
                <a:solidFill>
                  <a:schemeClr val="dk1"/>
                </a:solidFill>
              </a:rPr>
              <a:t> Por lo general, esto se realiza a través de entrevistas genéricas que adelantan las áreas de marketing o ventas de una empresa. En otras ocasiones, son de tipo específico. Tanto si se trata de uno u otro caso, el objetivo es conocer mejor el perfil del cliente.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Saber qué tipo de contenido crear y con qué estilo hacerlo.</a:t>
            </a:r>
            <a:r>
              <a:rPr lang="es" sz="1100">
                <a:solidFill>
                  <a:schemeClr val="dk1"/>
                </a:solidFill>
              </a:rPr>
              <a:t> Esto quiere decir que debemos conocer mejor los intereses, las inquietudes y los dolores (pains) de nuestros clientes potenciales, así como los datos sociodemográficos que nos ayuden a la creación de contenidos respecto a los temas a tratar.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Saber dónde encontrar a nuestro buyer persona.</a:t>
            </a:r>
            <a:r>
              <a:rPr lang="es" sz="1100">
                <a:solidFill>
                  <a:schemeClr val="dk1"/>
                </a:solidFill>
              </a:rPr>
              <a:t> Una vez hemos realizado todo el proceso, tendremos un conocimiento más preciso de cómo interactúa nuestro buyer persona, qué redes sociales usa, qué blogs sigue y qué búsquedas hace en internet. De cara a próximas estrategias, habremos ahorrado mucho camino.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Optimización de recursos de marketing de la empresa.</a:t>
            </a:r>
            <a:r>
              <a:rPr lang="es" sz="1100">
                <a:solidFill>
                  <a:schemeClr val="dk1"/>
                </a:solidFill>
              </a:rPr>
              <a:t> Finalmente, cuando el trabajo de identificar a nuestro buyer persona está bien hecho, los recursos que a partir de allí empleemos en otras estrategias se optimizarán. No tendremos que actuar con incertidumbre y los riesgos de estas acciones se minimizarán.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3450" y="540163"/>
            <a:ext cx="6273150" cy="406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/>
        </p:nvSpPr>
        <p:spPr>
          <a:xfrm>
            <a:off x="1287553" y="2444394"/>
            <a:ext cx="65616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u="sng">
                <a:solidFill>
                  <a:schemeClr val="hlink"/>
                </a:solidFill>
                <a:hlinkClick r:id="rId3"/>
              </a:rPr>
              <a:t>https://www.thinkwithgoogle.com/intl/es-es/insights/consumer-journey/conociendo-al-comprador-en-la-era-de-la-transformacion-digital</a:t>
            </a:r>
            <a:r>
              <a:rPr lang="es" sz="800"/>
              <a:t> /</a:t>
            </a:r>
            <a:endParaRPr sz="800"/>
          </a:p>
        </p:txBody>
      </p:sp>
      <p:sp>
        <p:nvSpPr>
          <p:cNvPr id="87" name="Google Shape;87;p19"/>
          <p:cNvSpPr txBox="1"/>
          <p:nvPr/>
        </p:nvSpPr>
        <p:spPr>
          <a:xfrm>
            <a:off x="973153" y="965747"/>
            <a:ext cx="581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latin typeface="Calibri"/>
                <a:ea typeface="Calibri"/>
                <a:cs typeface="Calibri"/>
                <a:sym typeface="Calibri"/>
              </a:rPr>
              <a:t>Customer Journey en la Transformación Digital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/>
        </p:nvSpPr>
        <p:spPr>
          <a:xfrm>
            <a:off x="312550" y="627425"/>
            <a:ext cx="8647500" cy="49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rabi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Escoge una de las siguientes categorías de producto :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Ropa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Comida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Juguetes 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Belleza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Electrodomésticos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Deportes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Bricolaje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lphaL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Jardín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rabi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Imagina una tienda tradicional de una de estas categorías que ha abierto recientemente su propio ecommerce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rabi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Identifica entre 1 - 2 buyer persona para la compra en tienda y 1 - 2 buyer persona para la compra online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500"/>
              <a:buFont typeface="Montserrat"/>
              <a:buAutoNum type="arabicPeriod"/>
            </a:pPr>
            <a:r>
              <a:rPr lang="es" sz="1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Desarrolla ambos buyer personas en la plantilla que viene a continuación</a:t>
            </a: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20"/>
          <p:cNvSpPr txBox="1"/>
          <p:nvPr/>
        </p:nvSpPr>
        <p:spPr>
          <a:xfrm>
            <a:off x="312550" y="135150"/>
            <a:ext cx="81714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 b="1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Tarea evaluativa</a:t>
            </a:r>
            <a:endParaRPr sz="1700" b="1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09145" y="0"/>
            <a:ext cx="4049144" cy="27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1"/>
          <p:cNvSpPr/>
          <p:nvPr/>
        </p:nvSpPr>
        <p:spPr>
          <a:xfrm>
            <a:off x="5175" y="5022050"/>
            <a:ext cx="9144000" cy="121500"/>
          </a:xfrm>
          <a:prstGeom prst="rect">
            <a:avLst/>
          </a:prstGeom>
          <a:solidFill>
            <a:srgbClr val="009B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1"/>
          <p:cNvSpPr/>
          <p:nvPr/>
        </p:nvSpPr>
        <p:spPr>
          <a:xfrm>
            <a:off x="0" y="3526400"/>
            <a:ext cx="2541300" cy="1617000"/>
          </a:xfrm>
          <a:prstGeom prst="rect">
            <a:avLst/>
          </a:prstGeom>
          <a:solidFill>
            <a:srgbClr val="009B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1"/>
          <p:cNvSpPr/>
          <p:nvPr/>
        </p:nvSpPr>
        <p:spPr>
          <a:xfrm flipH="1">
            <a:off x="-600" y="2669100"/>
            <a:ext cx="2541300" cy="1726750"/>
          </a:xfrm>
          <a:prstGeom prst="flowChartManualInput">
            <a:avLst/>
          </a:prstGeom>
          <a:solidFill>
            <a:srgbClr val="009B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 txBox="1"/>
          <p:nvPr/>
        </p:nvSpPr>
        <p:spPr>
          <a:xfrm>
            <a:off x="281623" y="3212554"/>
            <a:ext cx="2100300" cy="17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</a:pPr>
            <a:r>
              <a:rPr lang="es" sz="1000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“algo que diría el buyer persona”.</a:t>
            </a:r>
            <a:endParaRPr sz="10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2696800" y="70950"/>
            <a:ext cx="3442200" cy="4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" sz="1600"/>
              <a:t>Nombre </a:t>
            </a:r>
            <a:endParaRPr sz="1600"/>
          </a:p>
        </p:txBody>
      </p:sp>
      <p:sp>
        <p:nvSpPr>
          <p:cNvPr id="104" name="Google Shape;104;p21"/>
          <p:cNvSpPr txBox="1"/>
          <p:nvPr/>
        </p:nvSpPr>
        <p:spPr>
          <a:xfrm>
            <a:off x="2696800" y="537843"/>
            <a:ext cx="62214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s" sz="1000"/>
              <a:t>Descripción</a:t>
            </a:r>
            <a:endParaRPr sz="1000"/>
          </a:p>
        </p:txBody>
      </p:sp>
      <p:cxnSp>
        <p:nvCxnSpPr>
          <p:cNvPr id="105" name="Google Shape;105;p21"/>
          <p:cNvCxnSpPr/>
          <p:nvPr/>
        </p:nvCxnSpPr>
        <p:spPr>
          <a:xfrm>
            <a:off x="2783675" y="516003"/>
            <a:ext cx="6134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21"/>
          <p:cNvSpPr txBox="1"/>
          <p:nvPr/>
        </p:nvSpPr>
        <p:spPr>
          <a:xfrm>
            <a:off x="2696800" y="939690"/>
            <a:ext cx="21003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tillium Web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DATOS DEMOGRÁFICOS:</a:t>
            </a:r>
            <a:endParaRPr sz="1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07" name="Google Shape;107;p21"/>
          <p:cNvCxnSpPr/>
          <p:nvPr/>
        </p:nvCxnSpPr>
        <p:spPr>
          <a:xfrm>
            <a:off x="2783675" y="897414"/>
            <a:ext cx="6134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21"/>
          <p:cNvSpPr txBox="1"/>
          <p:nvPr/>
        </p:nvSpPr>
        <p:spPr>
          <a:xfrm>
            <a:off x="2553475" y="1159216"/>
            <a:ext cx="3063900" cy="1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Lato"/>
              <a:buChar char="●"/>
            </a:pPr>
            <a:endParaRPr sz="8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9" name="Google Shape;109;p21"/>
          <p:cNvCxnSpPr/>
          <p:nvPr/>
        </p:nvCxnSpPr>
        <p:spPr>
          <a:xfrm>
            <a:off x="2783675" y="2413902"/>
            <a:ext cx="6134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21"/>
          <p:cNvSpPr txBox="1"/>
          <p:nvPr/>
        </p:nvSpPr>
        <p:spPr>
          <a:xfrm>
            <a:off x="5769329" y="3850200"/>
            <a:ext cx="29289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tillium Web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OPORTUNIDADES AL DISEÑAR EL SERVICIO:</a:t>
            </a:r>
            <a:endParaRPr sz="1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2692361" y="2459553"/>
            <a:ext cx="21003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tillium Web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ESCENARIO o MOTIVACIÓN:</a:t>
            </a:r>
            <a:endParaRPr sz="1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5616185" y="4078967"/>
            <a:ext cx="32433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Lato"/>
              <a:buChar char="●"/>
            </a:pPr>
            <a:endParaRPr sz="8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Lato"/>
              <a:buNone/>
            </a:pPr>
            <a:endParaRPr sz="800" b="0" i="0" u="none" strike="noStrike" cap="none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2692364" y="2688314"/>
            <a:ext cx="28716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Lato"/>
              <a:buNone/>
            </a:pPr>
            <a:endParaRPr sz="800" b="1" i="0" u="none" strike="noStrike" cap="none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2696800" y="3850203"/>
            <a:ext cx="21003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OBJETIVOS o NECESIDADES</a:t>
            </a:r>
            <a:r>
              <a:rPr lang="es" sz="1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sz="1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2543668" y="4078969"/>
            <a:ext cx="30639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Lato"/>
              <a:buChar char="●"/>
            </a:pPr>
            <a:endParaRPr sz="8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5764877" y="2459553"/>
            <a:ext cx="21003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tillium Web"/>
              <a:buNone/>
            </a:pPr>
            <a:r>
              <a:rPr lang="es" sz="1000" b="0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FRUSTRACIONES:</a:t>
            </a:r>
            <a:endParaRPr sz="1000" b="0" i="0" u="none" strike="noStrike" cap="non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5602711" y="2688313"/>
            <a:ext cx="3420300" cy="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Lato"/>
              <a:buChar char="●"/>
            </a:pPr>
            <a:endParaRPr sz="8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4596680" y="148050"/>
            <a:ext cx="44166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tillium Web"/>
              <a:buNone/>
            </a:pPr>
            <a:r>
              <a:rPr lang="es" sz="1000" i="0" u="none" strike="noStrike" cap="none">
                <a:solidFill>
                  <a:schemeClr val="dk1"/>
                </a:solidFill>
              </a:rPr>
              <a:t>Proto-persona: </a:t>
            </a:r>
            <a:r>
              <a:rPr lang="es" sz="1000" b="1">
                <a:solidFill>
                  <a:schemeClr val="dk1"/>
                </a:solidFill>
              </a:rPr>
              <a:t>Primer empleo</a:t>
            </a:r>
            <a:endParaRPr sz="1400"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119" name="Google Shape;119;p21" descr="Imagen relacionada"/>
          <p:cNvSpPr/>
          <p:nvPr/>
        </p:nvSpPr>
        <p:spPr>
          <a:xfrm>
            <a:off x="4486275" y="2486025"/>
            <a:ext cx="1713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61125" y="939700"/>
            <a:ext cx="2541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 b="1">
                <a:highlight>
                  <a:schemeClr val="lt1"/>
                </a:highlight>
              </a:rPr>
              <a:t>FOTO</a:t>
            </a:r>
            <a:endParaRPr sz="2500" b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14E7B12DBE2347AA7EB3EA2C53F3C6" ma:contentTypeVersion="2" ma:contentTypeDescription="Crea un document nou" ma:contentTypeScope="" ma:versionID="e01327a379e5f6d5ebd8ae9ce3d89915">
  <xsd:schema xmlns:xsd="http://www.w3.org/2001/XMLSchema" xmlns:xs="http://www.w3.org/2001/XMLSchema" xmlns:p="http://schemas.microsoft.com/office/2006/metadata/properties" xmlns:ns2="1d2e15a3-216a-4883-a88b-ce081ececcf3" targetNamespace="http://schemas.microsoft.com/office/2006/metadata/properties" ma:root="true" ma:fieldsID="85669ec3bcba8d81968927a8a32b396a" ns2:_="">
    <xsd:import namespace="1d2e15a3-216a-4883-a88b-ce081ececc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2e15a3-216a-4883-a88b-ce081ecec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6CCBA2-0761-4F32-B4E0-03F26B2CADAA}">
  <ds:schemaRefs>
    <ds:schemaRef ds:uri="1d2e15a3-216a-4883-a88b-ce081ececcf3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DC444DA-B317-48DB-AA24-CF5F13022D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2e15a3-216a-4883-a88b-ce081ececc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F8C04A-90FE-4BFB-BDC5-4F7CBFA847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Presentación en pantalla (16:9)</PresentationFormat>
  <Paragraphs>48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Calibri</vt:lpstr>
      <vt:lpstr>Glegoo</vt:lpstr>
      <vt:lpstr>Montserrat</vt:lpstr>
      <vt:lpstr>Titillium Web</vt:lpstr>
      <vt:lpstr>Arial</vt:lpstr>
      <vt:lpstr>Lato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usuari</dc:creator>
  <cp:lastModifiedBy>Ramon Fabre Vernedas</cp:lastModifiedBy>
  <cp:revision>3</cp:revision>
  <dcterms:modified xsi:type="dcterms:W3CDTF">2022-05-19T08:41:41Z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0x0101006C14E7B12DBE2347AA7EB3EA2C53F3C6</vt:lpwstr>
  </property>
</Properties>
</file>